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</p:sldMasterIdLst>
  <p:notesMasterIdLst>
    <p:notesMasterId r:id="rId17"/>
  </p:notesMasterIdLst>
  <p:handoutMasterIdLst>
    <p:handoutMasterId r:id="rId18"/>
  </p:handoutMasterIdLst>
  <p:sldIdLst>
    <p:sldId id="396" r:id="rId5"/>
    <p:sldId id="481" r:id="rId6"/>
    <p:sldId id="500" r:id="rId7"/>
    <p:sldId id="505" r:id="rId8"/>
    <p:sldId id="504" r:id="rId9"/>
    <p:sldId id="501" r:id="rId10"/>
    <p:sldId id="507" r:id="rId11"/>
    <p:sldId id="509" r:id="rId12"/>
    <p:sldId id="478" r:id="rId13"/>
    <p:sldId id="506" r:id="rId14"/>
    <p:sldId id="508" r:id="rId15"/>
    <p:sldId id="487" r:id="rId16"/>
  </p:sldIdLst>
  <p:sldSz cx="9144000" cy="5143500" type="screen16x9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600" b="1" i="0" u="none" kern="1200" baseline="0">
        <a:solidFill>
          <a:srgbClr val="000000"/>
        </a:solidFill>
        <a:latin typeface="Calibri" pitchFamily="34" charset="0"/>
        <a:ea typeface="Calibri" pitchFamily="34" charset="0"/>
        <a:sym typeface="Calibri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600" b="1" i="0" u="none" kern="1200" baseline="0">
        <a:solidFill>
          <a:srgbClr val="000000"/>
        </a:solidFill>
        <a:latin typeface="Calibri" pitchFamily="34" charset="0"/>
        <a:ea typeface="Calibri" pitchFamily="34" charset="0"/>
        <a:sym typeface="Calibri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600" b="1" i="0" u="none" kern="1200" baseline="0">
        <a:solidFill>
          <a:srgbClr val="000000"/>
        </a:solidFill>
        <a:latin typeface="Calibri" pitchFamily="34" charset="0"/>
        <a:ea typeface="Calibri" pitchFamily="34" charset="0"/>
        <a:sym typeface="Calibri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600" b="1" i="0" u="none" kern="1200" baseline="0">
        <a:solidFill>
          <a:srgbClr val="000000"/>
        </a:solidFill>
        <a:latin typeface="Calibri" pitchFamily="34" charset="0"/>
        <a:ea typeface="Calibri" pitchFamily="34" charset="0"/>
        <a:sym typeface="Calibri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600" b="1" i="0" u="none" kern="1200" baseline="0">
        <a:solidFill>
          <a:srgbClr val="000000"/>
        </a:solidFill>
        <a:latin typeface="Calibri" pitchFamily="34" charset="0"/>
        <a:ea typeface="Calibri" pitchFamily="34" charset="0"/>
        <a:sym typeface="Calibri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600" b="1" i="0" u="none" kern="1200" baseline="0">
        <a:solidFill>
          <a:srgbClr val="000000"/>
        </a:solidFill>
        <a:latin typeface="Calibri" pitchFamily="34" charset="0"/>
        <a:ea typeface="Calibri" pitchFamily="34" charset="0"/>
        <a:sym typeface="Calibri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600" b="1" i="0" u="none" kern="1200" baseline="0">
        <a:solidFill>
          <a:srgbClr val="000000"/>
        </a:solidFill>
        <a:latin typeface="Calibri" pitchFamily="34" charset="0"/>
        <a:ea typeface="Calibri" pitchFamily="34" charset="0"/>
        <a:sym typeface="Calibri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600" b="1" i="0" u="none" kern="1200" baseline="0">
        <a:solidFill>
          <a:srgbClr val="000000"/>
        </a:solidFill>
        <a:latin typeface="Calibri" pitchFamily="34" charset="0"/>
        <a:ea typeface="Calibri" pitchFamily="34" charset="0"/>
        <a:sym typeface="Calibri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600" b="1" i="0" u="none" kern="1200" baseline="0">
        <a:solidFill>
          <a:srgbClr val="000000"/>
        </a:solidFill>
        <a:latin typeface="Calibri" pitchFamily="34" charset="0"/>
        <a:ea typeface="Calibri" pitchFamily="34" charset="0"/>
        <a:sym typeface="Calibri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-474" y="-96"/>
      </p:cViewPr>
      <p:guideLst>
        <p:guide orient="horz" pos="1674"/>
        <p:guide pos="288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strike="noStrike" noProof="1"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sz="1200"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itchFamily="34" charset="0"/>
      <a:defRPr sz="1200"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itchFamily="34" charset="0"/>
      <a:defRPr sz="1200"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itchFamily="34" charset="0"/>
      <a:defRPr sz="1200"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itchFamily="34" charset="0"/>
      <a:defRPr sz="1200"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itchFamily="34" charset="0"/>
        <a:ea typeface="Calibri" pitchFamily="34" charset="0"/>
        <a:sym typeface="Calibri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itchFamily="34" charset="0"/>
        <a:ea typeface="Calibri" pitchFamily="34" charset="0"/>
        <a:sym typeface="Calibri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itchFamily="34" charset="0"/>
        <a:ea typeface="Calibri" pitchFamily="34" charset="0"/>
        <a:sym typeface="Calibri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itchFamily="34" charset="0"/>
        <a:ea typeface="Calibri" pitchFamily="34" charset="0"/>
        <a:sym typeface="Calibri" pitchFamily="34" charset="0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4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rgbClr val="000000"/>
          </a:solidFill>
          <a:latin typeface="+mj-lt"/>
          <a:ea typeface="+mj-ea"/>
          <a:cs typeface="Calibri" pitchFamily="34" charset="0"/>
          <a:sym typeface="Calibri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rgbClr val="000000"/>
          </a:solidFill>
          <a:latin typeface="Calibri" pitchFamily="34" charset="0"/>
          <a:ea typeface="Calibri" pitchFamily="34" charset="0"/>
          <a:cs typeface="Calibri" pitchFamily="34" charset="0"/>
          <a:sym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rgbClr val="000000"/>
          </a:solidFill>
          <a:latin typeface="Calibri" pitchFamily="34" charset="0"/>
          <a:ea typeface="Calibri" pitchFamily="34" charset="0"/>
          <a:cs typeface="Calibri" pitchFamily="34" charset="0"/>
          <a:sym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rgbClr val="000000"/>
          </a:solidFill>
          <a:latin typeface="Calibri" pitchFamily="34" charset="0"/>
          <a:ea typeface="Calibri" pitchFamily="34" charset="0"/>
          <a:cs typeface="Calibri" pitchFamily="34" charset="0"/>
          <a:sym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rgbClr val="000000"/>
          </a:solidFill>
          <a:latin typeface="Calibri" pitchFamily="34" charset="0"/>
          <a:ea typeface="Calibri" pitchFamily="34" charset="0"/>
          <a:cs typeface="Calibri" pitchFamily="34" charset="0"/>
          <a:sym typeface="Calibri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rgbClr val="000000"/>
          </a:solidFill>
          <a:latin typeface="Calibri" pitchFamily="34" charset="0"/>
          <a:ea typeface="Calibri" pitchFamily="34" charset="0"/>
          <a:cs typeface="Calibri" pitchFamily="34" charset="0"/>
          <a:sym typeface="Calibri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rgbClr val="000000"/>
          </a:solidFill>
          <a:latin typeface="Calibri" pitchFamily="34" charset="0"/>
          <a:ea typeface="Calibri" pitchFamily="34" charset="0"/>
          <a:cs typeface="Calibri" pitchFamily="34" charset="0"/>
          <a:sym typeface="Calibri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rgbClr val="000000"/>
          </a:solidFill>
          <a:latin typeface="Calibri" pitchFamily="34" charset="0"/>
          <a:ea typeface="Calibri" pitchFamily="34" charset="0"/>
          <a:cs typeface="Calibri" pitchFamily="34" charset="0"/>
          <a:sym typeface="Calibri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rgbClr val="000000"/>
          </a:solidFill>
          <a:latin typeface="Calibri" pitchFamily="34" charset="0"/>
          <a:ea typeface="Calibri" pitchFamily="34" charset="0"/>
          <a:cs typeface="Calibri" pitchFamily="34" charset="0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itchFamily="34" charset="0"/>
          <a:sym typeface="Calibri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itchFamily="34" charset="0"/>
          <a:sym typeface="Calibri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itchFamily="34" charset="0"/>
          <a:sym typeface="Calibri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itchFamily="34" charset="0"/>
          <a:sym typeface="Calibri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itchFamily="34" charset="0"/>
          <a:sym typeface="Calibri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5120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-7937"/>
            <a:ext cx="9144000" cy="3683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3075" name="图片 5121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4879975"/>
            <a:ext cx="9144000" cy="2667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灯片编号占位符 5122"/>
          <p:cNvSpPr>
            <a:spLocks noGrp="1"/>
          </p:cNvSpPr>
          <p:nvPr>
            <p:ph type="sldNum" sz="quarter" idx="2"/>
          </p:nvPr>
        </p:nvSpPr>
        <p:spPr>
          <a:xfrm>
            <a:off x="6315075" y="4627563"/>
            <a:ext cx="234950" cy="247650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34290" tIns="34290" rIns="34290" bIns="34290" numCol="1" anchor="ctr" anchorCtr="0" compatLnSpc="1"/>
          <a:lstStyle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rgbClr val="000000"/>
          </a:solidFill>
          <a:latin typeface="+mj-lt"/>
          <a:ea typeface="+mj-ea"/>
          <a:cs typeface="Calibri" pitchFamily="34" charset="0"/>
          <a:sym typeface="Calibri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rgbClr val="000000"/>
          </a:solidFill>
          <a:latin typeface="Calibri" pitchFamily="34" charset="0"/>
          <a:ea typeface="Calibri" pitchFamily="34" charset="0"/>
          <a:cs typeface="Calibri" pitchFamily="34" charset="0"/>
          <a:sym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rgbClr val="000000"/>
          </a:solidFill>
          <a:latin typeface="Calibri" pitchFamily="34" charset="0"/>
          <a:ea typeface="Calibri" pitchFamily="34" charset="0"/>
          <a:cs typeface="Calibri" pitchFamily="34" charset="0"/>
          <a:sym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rgbClr val="000000"/>
          </a:solidFill>
          <a:latin typeface="Calibri" pitchFamily="34" charset="0"/>
          <a:ea typeface="Calibri" pitchFamily="34" charset="0"/>
          <a:cs typeface="Calibri" pitchFamily="34" charset="0"/>
          <a:sym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rgbClr val="000000"/>
          </a:solidFill>
          <a:latin typeface="Calibri" pitchFamily="34" charset="0"/>
          <a:ea typeface="Calibri" pitchFamily="34" charset="0"/>
          <a:cs typeface="Calibri" pitchFamily="34" charset="0"/>
          <a:sym typeface="Calibri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rgbClr val="000000"/>
          </a:solidFill>
          <a:latin typeface="Calibri" pitchFamily="34" charset="0"/>
          <a:ea typeface="Calibri" pitchFamily="34" charset="0"/>
          <a:cs typeface="Calibri" pitchFamily="34" charset="0"/>
          <a:sym typeface="Calibri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rgbClr val="000000"/>
          </a:solidFill>
          <a:latin typeface="Calibri" pitchFamily="34" charset="0"/>
          <a:ea typeface="Calibri" pitchFamily="34" charset="0"/>
          <a:cs typeface="Calibri" pitchFamily="34" charset="0"/>
          <a:sym typeface="Calibri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rgbClr val="000000"/>
          </a:solidFill>
          <a:latin typeface="Calibri" pitchFamily="34" charset="0"/>
          <a:ea typeface="Calibri" pitchFamily="34" charset="0"/>
          <a:cs typeface="Calibri" pitchFamily="34" charset="0"/>
          <a:sym typeface="Calibri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rgbClr val="000000"/>
          </a:solidFill>
          <a:latin typeface="Calibri" pitchFamily="34" charset="0"/>
          <a:ea typeface="Calibri" pitchFamily="34" charset="0"/>
          <a:cs typeface="Calibri" pitchFamily="34" charset="0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itchFamily="34" charset="0"/>
          <a:sym typeface="Calibri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itchFamily="34" charset="0"/>
          <a:sym typeface="Calibri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itchFamily="34" charset="0"/>
          <a:sym typeface="Calibri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itchFamily="34" charset="0"/>
          <a:sym typeface="Calibri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itchFamily="34" charset="0"/>
          <a:sym typeface="Calibri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任意多边形 7168"/>
          <p:cNvSpPr/>
          <p:nvPr/>
        </p:nvSpPr>
        <p:spPr>
          <a:xfrm>
            <a:off x="-28575" y="4264025"/>
            <a:ext cx="9201150" cy="1263650"/>
          </a:xfrm>
          <a:custGeom>
            <a:avLst/>
            <a:gdLst/>
            <a:ahLst/>
            <a:cxnLst>
              <a:cxn ang="0">
                <a:pos x="0" y="28947703"/>
              </a:cxn>
              <a:cxn ang="0">
                <a:pos x="1959747970" y="0"/>
              </a:cxn>
              <a:cxn ang="0">
                <a:pos x="2147483647" y="28947703"/>
              </a:cxn>
              <a:cxn ang="0">
                <a:pos x="2147483647" y="73926453"/>
              </a:cxn>
              <a:cxn ang="0">
                <a:pos x="0" y="73926453"/>
              </a:cxn>
              <a:cxn ang="0">
                <a:pos x="0" y="28947703"/>
              </a:cxn>
            </a:cxnLst>
            <a:rect l="0" t="0" r="0" b="0"/>
            <a:pathLst>
              <a:path w="21600" h="21600">
                <a:moveTo>
                  <a:pt x="0" y="8458"/>
                </a:moveTo>
                <a:lnTo>
                  <a:pt x="10800" y="0"/>
                </a:lnTo>
                <a:lnTo>
                  <a:pt x="21600" y="8458"/>
                </a:lnTo>
                <a:lnTo>
                  <a:pt x="21600" y="21600"/>
                </a:lnTo>
                <a:lnTo>
                  <a:pt x="0" y="21600"/>
                </a:lnTo>
                <a:lnTo>
                  <a:pt x="0" y="8458"/>
                </a:ln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7170" name="图片 7169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1500" cy="5715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171" name="矩形 7170"/>
          <p:cNvSpPr/>
          <p:nvPr/>
        </p:nvSpPr>
        <p:spPr>
          <a:xfrm>
            <a:off x="-11112" y="-28575"/>
            <a:ext cx="9201150" cy="520065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lIns="45720" rIns="45720" anchor="ctr"/>
          <a:lstStyle/>
          <a:p>
            <a:pPr hangingPunct="0"/>
            <a:endParaRPr lang="en-US" altLang="en-US" dirty="0">
              <a:latin typeface="Calibri" pitchFamily="34" charset="0"/>
              <a:ea typeface="Calibri" pitchFamily="34" charset="0"/>
              <a:sym typeface="Calibri" pitchFamily="34" charset="0"/>
            </a:endParaRPr>
          </a:p>
        </p:txBody>
      </p:sp>
      <p:sp>
        <p:nvSpPr>
          <p:cNvPr id="7172" name="任意多边形 7171"/>
          <p:cNvSpPr/>
          <p:nvPr/>
        </p:nvSpPr>
        <p:spPr>
          <a:xfrm>
            <a:off x="-11112" y="4263708"/>
            <a:ext cx="9201150" cy="1263650"/>
          </a:xfrm>
          <a:custGeom>
            <a:avLst/>
            <a:gdLst/>
            <a:ahLst/>
            <a:cxnLst>
              <a:cxn ang="0">
                <a:pos x="0" y="28947703"/>
              </a:cxn>
              <a:cxn ang="0">
                <a:pos x="1959749887" y="0"/>
              </a:cxn>
              <a:cxn ang="0">
                <a:pos x="2147483647" y="28947703"/>
              </a:cxn>
              <a:cxn ang="0">
                <a:pos x="2147483647" y="73926453"/>
              </a:cxn>
              <a:cxn ang="0">
                <a:pos x="0" y="73926453"/>
              </a:cxn>
              <a:cxn ang="0">
                <a:pos x="0" y="28947703"/>
              </a:cxn>
            </a:cxnLst>
            <a:rect l="0" t="0" r="0" b="0"/>
            <a:pathLst>
              <a:path w="21600" h="21600">
                <a:moveTo>
                  <a:pt x="0" y="8458"/>
                </a:moveTo>
                <a:lnTo>
                  <a:pt x="10800" y="0"/>
                </a:lnTo>
                <a:lnTo>
                  <a:pt x="21600" y="8458"/>
                </a:lnTo>
                <a:lnTo>
                  <a:pt x="21600" y="21600"/>
                </a:lnTo>
                <a:lnTo>
                  <a:pt x="0" y="21600"/>
                </a:lnTo>
                <a:lnTo>
                  <a:pt x="0" y="8458"/>
                </a:ln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3" name="矩形 7172"/>
          <p:cNvSpPr/>
          <p:nvPr/>
        </p:nvSpPr>
        <p:spPr>
          <a:xfrm>
            <a:off x="3849688" y="4827588"/>
            <a:ext cx="1668462" cy="293687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t">
            <a:spAutoFit/>
          </a:bodyPr>
          <a:lstStyle/>
          <a:p>
            <a:pPr algn="ctr" hangingPunct="0"/>
            <a:r>
              <a:rPr lang="en-US" altLang="zh-CN" sz="1300" b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www.xybsyw.com</a:t>
            </a:r>
            <a:endParaRPr lang="en-US" altLang="zh-CN" sz="1300" b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7174" name="图片 7173" descr="未标题-2-01.png"/>
          <p:cNvPicPr>
            <a:picLocks noChangeAspect="1"/>
          </p:cNvPicPr>
          <p:nvPr/>
        </p:nvPicPr>
        <p:blipFill>
          <a:blip r:embed="rId2"/>
          <a:srcRect l="11931" t="5841" r="17577" b="54250"/>
          <a:stretch>
            <a:fillRect/>
          </a:stretch>
        </p:blipFill>
        <p:spPr>
          <a:xfrm>
            <a:off x="807376" y="317802"/>
            <a:ext cx="7556500" cy="409892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175" name="矩形 7174"/>
          <p:cNvSpPr/>
          <p:nvPr/>
        </p:nvSpPr>
        <p:spPr>
          <a:xfrm>
            <a:off x="2364090" y="1814191"/>
            <a:ext cx="4214842" cy="583565"/>
          </a:xfrm>
          <a:prstGeom prst="rect">
            <a:avLst/>
          </a:prstGeom>
          <a:noFill/>
          <a:ln w="12700">
            <a:noFill/>
          </a:ln>
          <a:effectLst>
            <a:outerShdw algn="ctr" rotWithShape="0">
              <a:srgbClr val="000000">
                <a:alpha val="31424"/>
              </a:srgbClr>
            </a:outerShdw>
          </a:effectLst>
        </p:spPr>
        <p:txBody>
          <a:bodyPr wrap="square" lIns="45720" r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微软雅黑" pitchFamily="34" charset="-122"/>
              </a:rPr>
              <a:t>教务管理操作指导  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  <a:sym typeface="微软雅黑" pitchFamily="34" charset="-122"/>
            </a:endParaRPr>
          </a:p>
        </p:txBody>
      </p:sp>
      <p:pic>
        <p:nvPicPr>
          <p:cNvPr id="7176" name="图片 7175" descr="xybsyw.logo--filtered.png"/>
          <p:cNvPicPr>
            <a:picLocks noChangeAspect="1"/>
          </p:cNvPicPr>
          <p:nvPr/>
        </p:nvPicPr>
        <p:blipFill>
          <a:blip r:embed="rId3"/>
          <a:srcRect l="21" r="69138"/>
          <a:stretch>
            <a:fillRect/>
          </a:stretch>
        </p:blipFill>
        <p:spPr>
          <a:xfrm>
            <a:off x="4365625" y="4416425"/>
            <a:ext cx="439738" cy="41910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82270" y="27305"/>
            <a:ext cx="211802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二、建立实践课程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52880" y="364490"/>
            <a:ext cx="7564755" cy="447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2" name="文本框 1"/>
          <p:cNvSpPr txBox="1"/>
          <p:nvPr/>
        </p:nvSpPr>
        <p:spPr>
          <a:xfrm>
            <a:off x="-2540" y="1602740"/>
            <a:ext cx="13950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+mn-cs"/>
              </a:rPr>
              <a:t>2-2</a:t>
            </a:r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itchFamily="34" charset="0"/>
              <a:ea typeface="Calibri" pitchFamily="34" charset="0"/>
              <a:cs typeface="+mn-cs"/>
            </a:endParaRPr>
          </a:p>
          <a:p>
            <a:pPr algn="ctr"/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itchFamily="34" charset="0"/>
            </a:endParaRPr>
          </a:p>
          <a:p>
            <a:pPr algn="ctr"/>
            <a:r>
              <a:rPr lang="zh-CN" altLang="en-US" sz="1200" b="0" noProof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请按教学大纲相关实践课程信息准确填写</a:t>
            </a:r>
            <a:endParaRPr lang="zh-CN" altLang="en-US" sz="1200" b="0" noProof="1">
              <a:solidFill>
                <a:srgbClr val="000000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8430" y="19685"/>
            <a:ext cx="26219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三、过程管理（统计报表）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57172"/>
            <a:ext cx="9144000" cy="4786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矩形 75776"/>
          <p:cNvSpPr>
            <a:spLocks noChangeArrowheads="1"/>
          </p:cNvSpPr>
          <p:nvPr/>
        </p:nvSpPr>
        <p:spPr bwMode="auto">
          <a:xfrm>
            <a:off x="-1" y="-19050"/>
            <a:ext cx="9144001" cy="516255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lIns="45720" rIns="45720" anchor="ctr"/>
          <a:lstStyle/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                 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服务电话：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                    0579-82722068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                    17757972178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              咨询QQ：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3001087037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371" name="矩形 75777"/>
          <p:cNvSpPr>
            <a:spLocks noChangeArrowheads="1"/>
          </p:cNvSpPr>
          <p:nvPr/>
        </p:nvSpPr>
        <p:spPr bwMode="auto">
          <a:xfrm>
            <a:off x="6237605" y="2212340"/>
            <a:ext cx="1016635" cy="49212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75778"/>
          <p:cNvGrpSpPr/>
          <p:nvPr/>
        </p:nvGrpSpPr>
        <p:grpSpPr bwMode="auto">
          <a:xfrm>
            <a:off x="206375" y="358775"/>
            <a:ext cx="6562725" cy="4422775"/>
            <a:chOff x="0" y="0"/>
            <a:chExt cx="6562725" cy="4422775"/>
          </a:xfrm>
        </p:grpSpPr>
        <p:sp>
          <p:nvSpPr>
            <p:cNvPr id="58373" name="任意多边形 75779"/>
            <p:cNvSpPr>
              <a:spLocks noChangeArrowheads="1"/>
            </p:cNvSpPr>
            <p:nvPr/>
          </p:nvSpPr>
          <p:spPr bwMode="auto">
            <a:xfrm>
              <a:off x="0" y="0"/>
              <a:ext cx="6562725" cy="442277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0 w 21600"/>
                <a:gd name="T7" fmla="*/ 0 h 21600"/>
                <a:gd name="T8" fmla="*/ 2147483647 w 21600"/>
                <a:gd name="T9" fmla="*/ 0 h 21600"/>
                <a:gd name="T10" fmla="*/ 2147483647 w 21600"/>
                <a:gd name="T11" fmla="*/ 214748364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21600" y="14644"/>
                  </a:moveTo>
                  <a:cubicBezTo>
                    <a:pt x="21594" y="17103"/>
                    <a:pt x="21589" y="19141"/>
                    <a:pt x="21583" y="21600"/>
                  </a:cubicBezTo>
                  <a:lnTo>
                    <a:pt x="0" y="21600"/>
                  </a:lnTo>
                  <a:lnTo>
                    <a:pt x="0" y="0"/>
                  </a:lnTo>
                  <a:lnTo>
                    <a:pt x="21583" y="0"/>
                  </a:lnTo>
                  <a:cubicBezTo>
                    <a:pt x="21575" y="2217"/>
                    <a:pt x="21547" y="6767"/>
                    <a:pt x="21547" y="6767"/>
                  </a:cubicBezTo>
                </a:path>
              </a:pathLst>
            </a:custGeom>
            <a:noFill/>
            <a:ln w="38100" cap="sq">
              <a:solidFill>
                <a:srgbClr val="FFFFFF"/>
              </a:solidFill>
              <a:round/>
            </a:ln>
          </p:spPr>
          <p:txBody>
            <a:bodyPr lIns="45720" rIns="45720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8374" name="矩形 75780"/>
            <p:cNvSpPr>
              <a:spLocks noChangeArrowheads="1"/>
            </p:cNvSpPr>
            <p:nvPr/>
          </p:nvSpPr>
          <p:spPr bwMode="auto">
            <a:xfrm>
              <a:off x="1" y="2076761"/>
              <a:ext cx="6562722" cy="269241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lIns="45720" rIns="45720" anchor="ctr">
              <a:spAutoFit/>
            </a:bodyPr>
            <a:lstStyle/>
            <a:p>
              <a:pPr algn="ctr" eaLnBrk="1">
                <a:buFont typeface="Arial" pitchFamily="34" charset="0"/>
                <a:buNone/>
              </a:pPr>
              <a:r>
                <a:rPr lang="en-US" altLang="zh-CN" sz="1200" baseline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 </a:t>
              </a:r>
              <a:endParaRPr lang="en-US" altLang="zh-CN" sz="1200" baseline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25600"/>
          <p:cNvSpPr>
            <a:spLocks noChangeArrowheads="1"/>
          </p:cNvSpPr>
          <p:nvPr/>
        </p:nvSpPr>
        <p:spPr bwMode="auto">
          <a:xfrm>
            <a:off x="127000" y="0"/>
            <a:ext cx="904875" cy="3365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lIns="45720" rIns="45720">
            <a:spAutoFit/>
          </a:bodyPr>
          <a:lstStyle/>
          <a:p>
            <a:pPr hangingPunct="0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平台角色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" name="同侧圆角矩形 1"/>
          <p:cNvSpPr/>
          <p:nvPr/>
        </p:nvSpPr>
        <p:spPr>
          <a:xfrm>
            <a:off x="1797050" y="2032000"/>
            <a:ext cx="1276350" cy="495300"/>
          </a:xfrm>
          <a:prstGeom prst="round2SameRect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noProof="1">
                <a:latin typeface="微软雅黑" pitchFamily="34" charset="-122"/>
                <a:ea typeface="微软雅黑" pitchFamily="34" charset="-122"/>
              </a:rPr>
              <a:t>指导老师</a:t>
            </a:r>
            <a:endParaRPr lang="zh-CN" altLang="en-US" noProof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1762125" y="1212850"/>
            <a:ext cx="1274763" cy="495300"/>
          </a:xfrm>
          <a:prstGeom prst="round2Same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学生</a:t>
            </a:r>
            <a:endParaRPr lang="zh-CN" altLang="en-US" noProof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同侧圆角矩形 3"/>
          <p:cNvSpPr/>
          <p:nvPr/>
        </p:nvSpPr>
        <p:spPr>
          <a:xfrm>
            <a:off x="1493838" y="2838450"/>
            <a:ext cx="1892300" cy="495300"/>
          </a:xfrm>
          <a:prstGeom prst="round2SameRect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noProof="1" smtClean="0">
                <a:latin typeface="微软雅黑" pitchFamily="34" charset="-122"/>
                <a:ea typeface="微软雅黑" pitchFamily="34" charset="-122"/>
                <a:sym typeface="+mn-ea"/>
              </a:rPr>
              <a:t>实习负责人</a:t>
            </a:r>
            <a:endParaRPr lang="zh-CN" altLang="en-US" noProof="1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1133475" y="3733800"/>
            <a:ext cx="2784475" cy="495300"/>
          </a:xfrm>
          <a:prstGeom prst="round2SameRect">
            <a:avLst/>
          </a:prstGeom>
          <a:solidFill>
            <a:schemeClr val="accent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noProof="1">
                <a:latin typeface="微软雅黑" pitchFamily="34" charset="-122"/>
                <a:ea typeface="微软雅黑" pitchFamily="34" charset="-122"/>
                <a:sym typeface="+mn-ea"/>
              </a:rPr>
              <a:t>教务</a:t>
            </a:r>
            <a:r>
              <a:rPr lang="zh-CN" altLang="en-US" noProof="1" smtClean="0">
                <a:latin typeface="微软雅黑" pitchFamily="34" charset="-122"/>
                <a:ea typeface="微软雅黑" pitchFamily="34" charset="-122"/>
                <a:sym typeface="+mn-ea"/>
              </a:rPr>
              <a:t>管理（</a:t>
            </a:r>
            <a:r>
              <a:rPr lang="zh-CN" altLang="en-US" noProof="1">
                <a:latin typeface="微软雅黑" pitchFamily="34" charset="-122"/>
                <a:ea typeface="微软雅黑" pitchFamily="34" charset="-122"/>
                <a:sym typeface="+mn-ea"/>
              </a:rPr>
              <a:t>校级、院级）</a:t>
            </a:r>
            <a:endParaRPr lang="zh-CN" altLang="en-US" noProof="1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3125788" y="2252663"/>
            <a:ext cx="1512887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1" name="矩形 10"/>
          <p:cNvSpPr/>
          <p:nvPr/>
        </p:nvSpPr>
        <p:spPr>
          <a:xfrm>
            <a:off x="4730750" y="1789430"/>
            <a:ext cx="2004060" cy="100838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noProof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noProof="1">
                <a:latin typeface="微软雅黑" pitchFamily="34" charset="-122"/>
                <a:ea typeface="微软雅黑" pitchFamily="34" charset="-122"/>
              </a:rPr>
              <a:t>、岗位、报名审核；</a:t>
            </a:r>
            <a:endParaRPr lang="zh-CN" altLang="en-US" noProof="1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noProof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noProof="1">
                <a:latin typeface="微软雅黑" pitchFamily="34" charset="-122"/>
                <a:ea typeface="微软雅黑" pitchFamily="34" charset="-122"/>
              </a:rPr>
              <a:t>、周日志批阅；</a:t>
            </a:r>
            <a:endParaRPr lang="zh-CN" altLang="en-US" noProof="1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noProof="1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noProof="1">
                <a:latin typeface="微软雅黑" pitchFamily="34" charset="-122"/>
                <a:ea typeface="微软雅黑" pitchFamily="34" charset="-122"/>
              </a:rPr>
              <a:t>、实习报告批阅</a:t>
            </a:r>
            <a:r>
              <a:rPr lang="zh-CN" altLang="en-US">
                <a:latin typeface="微软雅黑" pitchFamily="34" charset="-122"/>
                <a:ea typeface="微软雅黑" pitchFamily="34" charset="-122"/>
                <a:sym typeface="+mn-ea"/>
              </a:rPr>
              <a:t>；</a:t>
            </a:r>
            <a:endParaRPr lang="zh-CN" altLang="en-US" noProof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386138" y="3003550"/>
            <a:ext cx="1252537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右箭头 12"/>
          <p:cNvSpPr/>
          <p:nvPr/>
        </p:nvSpPr>
        <p:spPr>
          <a:xfrm>
            <a:off x="3917950" y="3943350"/>
            <a:ext cx="720725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右箭头 13"/>
          <p:cNvSpPr/>
          <p:nvPr/>
        </p:nvSpPr>
        <p:spPr>
          <a:xfrm>
            <a:off x="3073400" y="1422400"/>
            <a:ext cx="15113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矩形 14"/>
          <p:cNvSpPr/>
          <p:nvPr/>
        </p:nvSpPr>
        <p:spPr>
          <a:xfrm>
            <a:off x="4730750" y="2865755"/>
            <a:ext cx="1949450" cy="83978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noProof="1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noProof="1" smtClean="0">
                <a:latin typeface="微软雅黑" pitchFamily="34" charset="-122"/>
                <a:ea typeface="微软雅黑" pitchFamily="34" charset="-122"/>
              </a:rPr>
              <a:t>、发布实习计划；</a:t>
            </a:r>
            <a:endParaRPr lang="zh-CN" altLang="en-US" noProof="1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noProof="1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noProof="1" smtClean="0">
                <a:latin typeface="微软雅黑" pitchFamily="34" charset="-122"/>
                <a:ea typeface="微软雅黑" pitchFamily="34" charset="-122"/>
              </a:rPr>
              <a:t>、关联指导老师；</a:t>
            </a:r>
            <a:endParaRPr lang="zh-CN" altLang="en-US" noProof="1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noProof="1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noProof="1" smtClean="0">
                <a:latin typeface="微软雅黑" pitchFamily="34" charset="-122"/>
                <a:ea typeface="微软雅黑" pitchFamily="34" charset="-122"/>
              </a:rPr>
              <a:t>、实践基地管理；</a:t>
            </a:r>
            <a:endParaRPr lang="zh-CN" altLang="en-US" noProof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30750" y="3805555"/>
            <a:ext cx="2749550" cy="841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noProof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noProof="1">
                <a:latin typeface="微软雅黑" pitchFamily="34" charset="-122"/>
                <a:ea typeface="微软雅黑" pitchFamily="34" charset="-122"/>
              </a:rPr>
              <a:t>、基础信息；</a:t>
            </a:r>
            <a:endParaRPr lang="zh-CN" altLang="en-US" noProof="1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noProof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noProof="1">
                <a:latin typeface="微软雅黑" pitchFamily="34" charset="-122"/>
                <a:ea typeface="微软雅黑" pitchFamily="34" charset="-122"/>
              </a:rPr>
              <a:t>、实践课程管理；</a:t>
            </a:r>
            <a:endParaRPr lang="zh-CN" altLang="en-US" noProof="1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noProof="1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noProof="1">
                <a:latin typeface="微软雅黑" pitchFamily="34" charset="-122"/>
                <a:ea typeface="微软雅黑" pitchFamily="34" charset="-122"/>
              </a:rPr>
              <a:t>、过程管理（统计报表）；</a:t>
            </a:r>
            <a:endParaRPr lang="zh-CN" altLang="en-US" noProof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32020" y="416560"/>
            <a:ext cx="2853055" cy="129159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noProof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noProof="1">
                <a:latin typeface="微软雅黑" pitchFamily="34" charset="-122"/>
                <a:ea typeface="微软雅黑" pitchFamily="34" charset="-122"/>
              </a:rPr>
              <a:t>、查看实习要求</a:t>
            </a:r>
            <a:r>
              <a:rPr lang="zh-CN" altLang="en-US">
                <a:latin typeface="微软雅黑" pitchFamily="34" charset="-122"/>
                <a:ea typeface="微软雅黑" pitchFamily="34" charset="-122"/>
                <a:sym typeface="+mn-ea"/>
              </a:rPr>
              <a:t>；</a:t>
            </a:r>
            <a:endParaRPr lang="zh-CN" altLang="en-US" noProof="1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noProof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noProof="1">
                <a:latin typeface="微软雅黑" pitchFamily="34" charset="-122"/>
                <a:ea typeface="微软雅黑" pitchFamily="34" charset="-122"/>
              </a:rPr>
              <a:t>、提交实习岗位或报名项目；</a:t>
            </a:r>
            <a:endParaRPr lang="zh-CN" altLang="en-US" noProof="1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noProof="1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noProof="1">
                <a:latin typeface="微软雅黑" pitchFamily="34" charset="-122"/>
                <a:ea typeface="微软雅黑" pitchFamily="34" charset="-122"/>
              </a:rPr>
              <a:t>、提交周日志；</a:t>
            </a:r>
            <a:endParaRPr lang="zh-CN" altLang="en-US" noProof="1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noProof="1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noProof="1">
                <a:latin typeface="微软雅黑" pitchFamily="34" charset="-122"/>
                <a:ea typeface="微软雅黑" pitchFamily="34" charset="-122"/>
              </a:rPr>
              <a:t>、提交实习</a:t>
            </a:r>
            <a:r>
              <a:rPr lang="zh-CN" altLang="en-US">
                <a:latin typeface="微软雅黑" pitchFamily="34" charset="-122"/>
                <a:ea typeface="微软雅黑" pitchFamily="34" charset="-122"/>
                <a:sym typeface="+mn-ea"/>
              </a:rPr>
              <a:t>报告</a:t>
            </a:r>
            <a:r>
              <a:rPr lang="en-US" altLang="zh-CN">
                <a:latin typeface="微软雅黑" pitchFamily="34" charset="-122"/>
                <a:ea typeface="微软雅黑" pitchFamily="34" charset="-122"/>
                <a:sym typeface="+mn-ea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  <a:sym typeface="+mn-ea"/>
              </a:rPr>
              <a:t>鉴定表；</a:t>
            </a:r>
            <a:endParaRPr lang="zh-CN" altLang="en-US" noProof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上箭头 17"/>
          <p:cNvSpPr/>
          <p:nvPr/>
        </p:nvSpPr>
        <p:spPr>
          <a:xfrm>
            <a:off x="2317750" y="3408363"/>
            <a:ext cx="134938" cy="2698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9" name="上箭头 18"/>
          <p:cNvSpPr/>
          <p:nvPr/>
        </p:nvSpPr>
        <p:spPr>
          <a:xfrm>
            <a:off x="2332038" y="2524125"/>
            <a:ext cx="134937" cy="2698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2" name="上下箭头 21"/>
          <p:cNvSpPr/>
          <p:nvPr/>
        </p:nvSpPr>
        <p:spPr>
          <a:xfrm>
            <a:off x="2344738" y="1708150"/>
            <a:ext cx="153987" cy="27146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7030" y="51435"/>
            <a:ext cx="26060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一、导入基础信息</a:t>
            </a:r>
            <a:endParaRPr lang="zh-CN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2" name="文本框 1"/>
          <p:cNvSpPr txBox="1"/>
          <p:nvPr/>
        </p:nvSpPr>
        <p:spPr>
          <a:xfrm>
            <a:off x="273050" y="1538605"/>
            <a:ext cx="139509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+mn-cs"/>
              </a:rPr>
              <a:t>1-1</a:t>
            </a:r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itchFamily="34" charset="0"/>
              <a:ea typeface="Calibri" pitchFamily="34" charset="0"/>
              <a:cs typeface="+mn-cs"/>
            </a:endParaRPr>
          </a:p>
          <a:p>
            <a:pPr algn="ctr"/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itchFamily="34" charset="0"/>
            </a:endParaRPr>
          </a:p>
          <a:p>
            <a:pPr algn="ctr"/>
            <a:r>
              <a:rPr lang="zh-CN" altLang="en-US" sz="1200" b="0" noProof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登录校友邦→基础信息</a:t>
            </a:r>
            <a:r>
              <a:rPr lang="zh-CN" altLang="en-US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→院（系）信息→新增院（系）</a:t>
            </a:r>
            <a:r>
              <a:rPr lang="en-US" altLang="zh-CN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/</a:t>
            </a:r>
            <a:r>
              <a:rPr lang="zh-CN" altLang="en-US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批量导入</a:t>
            </a:r>
            <a:endParaRPr lang="en-US" altLang="zh-CN" sz="1200" b="0" noProof="1">
              <a:solidFill>
                <a:srgbClr val="000000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5915" y="509905"/>
            <a:ext cx="7468235" cy="43237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49420" y="172720"/>
            <a:ext cx="37122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均可下载批量导入表格，一键成功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73685" y="27305"/>
            <a:ext cx="27698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一、导入基础信息</a:t>
            </a:r>
            <a:endParaRPr lang="zh-CN" altLang="en-US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2" name="文本框 1"/>
          <p:cNvSpPr txBox="1"/>
          <p:nvPr/>
        </p:nvSpPr>
        <p:spPr>
          <a:xfrm>
            <a:off x="273050" y="1538605"/>
            <a:ext cx="139509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+mn-cs"/>
              </a:rPr>
              <a:t>1-2</a:t>
            </a:r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itchFamily="34" charset="0"/>
              <a:ea typeface="Calibri" pitchFamily="34" charset="0"/>
              <a:cs typeface="+mn-cs"/>
            </a:endParaRPr>
          </a:p>
          <a:p>
            <a:pPr algn="ctr"/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itchFamily="34" charset="0"/>
            </a:endParaRPr>
          </a:p>
          <a:p>
            <a:pPr algn="ctr"/>
            <a:r>
              <a:rPr lang="zh-CN" altLang="en-US" sz="1200" b="0" noProof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登录校友邦→基础信息</a:t>
            </a:r>
            <a:r>
              <a:rPr lang="zh-CN" altLang="en-US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→专业信息→新增专业</a:t>
            </a:r>
            <a:r>
              <a:rPr lang="en-US" altLang="zh-CN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/</a:t>
            </a:r>
            <a:r>
              <a:rPr lang="zh-CN" altLang="en-US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批量导入</a:t>
            </a:r>
            <a:endParaRPr lang="en-US" altLang="zh-CN" sz="1200" b="0" noProof="1">
              <a:solidFill>
                <a:srgbClr val="000000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7980" y="497205"/>
            <a:ext cx="7463155" cy="4349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82270" y="27305"/>
            <a:ext cx="211802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一、导入基础信息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2" name="文本框 1"/>
          <p:cNvSpPr txBox="1"/>
          <p:nvPr/>
        </p:nvSpPr>
        <p:spPr>
          <a:xfrm>
            <a:off x="201930" y="1554480"/>
            <a:ext cx="139509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+mn-cs"/>
              </a:rPr>
              <a:t>1-3</a:t>
            </a:r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itchFamily="34" charset="0"/>
              <a:ea typeface="Calibri" pitchFamily="34" charset="0"/>
              <a:cs typeface="+mn-cs"/>
            </a:endParaRPr>
          </a:p>
          <a:p>
            <a:pPr algn="ctr"/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itchFamily="34" charset="0"/>
            </a:endParaRPr>
          </a:p>
          <a:p>
            <a:pPr algn="ctr"/>
            <a:r>
              <a:rPr lang="zh-CN" altLang="en-US" sz="1200" b="0" noProof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登录校友邦→基础信息</a:t>
            </a:r>
            <a:r>
              <a:rPr lang="zh-CN" altLang="en-US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→班级信息→新增班级</a:t>
            </a:r>
            <a:r>
              <a:rPr lang="en-US" altLang="zh-CN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/</a:t>
            </a:r>
            <a:r>
              <a:rPr lang="zh-CN" altLang="en-US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批量导入</a:t>
            </a:r>
            <a:endParaRPr lang="en-US" altLang="zh-CN" sz="1200" b="0" noProof="1">
              <a:solidFill>
                <a:srgbClr val="000000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" name="图片 1" descr="班级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8780" y="458470"/>
            <a:ext cx="7345045" cy="4250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82270" y="27305"/>
            <a:ext cx="211802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一、导入基础信息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2" name="文本框 1"/>
          <p:cNvSpPr txBox="1"/>
          <p:nvPr/>
        </p:nvSpPr>
        <p:spPr>
          <a:xfrm>
            <a:off x="273050" y="1538605"/>
            <a:ext cx="13950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+mn-cs"/>
              </a:rPr>
              <a:t>1-4</a:t>
            </a:r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itchFamily="34" charset="0"/>
            </a:endParaRPr>
          </a:p>
          <a:p>
            <a:pPr algn="ctr"/>
            <a:r>
              <a:rPr lang="zh-CN" altLang="en-US" sz="1200" b="0" noProof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登录校友邦→基础信息</a:t>
            </a:r>
            <a:r>
              <a:rPr lang="zh-CN" altLang="en-US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→教师信息→新增教师</a:t>
            </a:r>
            <a:r>
              <a:rPr lang="en-US" altLang="zh-CN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/</a:t>
            </a:r>
            <a:r>
              <a:rPr lang="zh-CN" altLang="en-US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批量导入</a:t>
            </a:r>
            <a:endParaRPr lang="en-US" altLang="zh-CN" sz="1200" b="0" noProof="1">
              <a:solidFill>
                <a:srgbClr val="000000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8145" y="364490"/>
            <a:ext cx="7393305" cy="448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82270" y="27305"/>
            <a:ext cx="211802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一、导入基础信息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32000" y="364490"/>
            <a:ext cx="71120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33705" y="1528445"/>
            <a:ext cx="14103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权限设置：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1200" b="0">
                <a:latin typeface="宋体" pitchFamily="2" charset="-122"/>
                <a:ea typeface="宋体" pitchFamily="2" charset="-122"/>
                <a:cs typeface="宋体" pitchFamily="2" charset="-122"/>
              </a:rPr>
              <a:t>导入后默认为指导老师，可通过编辑</a:t>
            </a:r>
            <a:r>
              <a:rPr lang="zh-CN" altLang="en-US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→</a:t>
            </a:r>
            <a:r>
              <a:rPr lang="zh-CN" altLang="en-US" sz="1200" b="0">
                <a:latin typeface="宋体" pitchFamily="2" charset="-122"/>
                <a:ea typeface="宋体" pitchFamily="2" charset="-122"/>
                <a:cs typeface="宋体" pitchFamily="2" charset="-122"/>
              </a:rPr>
              <a:t>手动设置管理人员相关权限</a:t>
            </a:r>
            <a:endParaRPr lang="zh-CN" altLang="en-US" sz="1200" b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82270" y="27305"/>
            <a:ext cx="211802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一、导入基础信息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2" name="文本框 1"/>
          <p:cNvSpPr txBox="1"/>
          <p:nvPr/>
        </p:nvSpPr>
        <p:spPr>
          <a:xfrm>
            <a:off x="273050" y="1538605"/>
            <a:ext cx="139509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+mn-cs"/>
              </a:rPr>
              <a:t>1-5</a:t>
            </a:r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itchFamily="34" charset="0"/>
              <a:ea typeface="Calibri" pitchFamily="34" charset="0"/>
              <a:cs typeface="+mn-cs"/>
            </a:endParaRPr>
          </a:p>
          <a:p>
            <a:pPr algn="ctr"/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itchFamily="34" charset="0"/>
            </a:endParaRPr>
          </a:p>
          <a:p>
            <a:pPr algn="ctr"/>
            <a:r>
              <a:rPr lang="zh-CN" altLang="en-US" sz="1200" b="0" noProof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登录校友邦→基础信息</a:t>
            </a:r>
            <a:r>
              <a:rPr lang="zh-CN" altLang="en-US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→学生信息→新增学生</a:t>
            </a:r>
            <a:r>
              <a:rPr lang="en-US" altLang="zh-CN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/</a:t>
            </a:r>
            <a:r>
              <a:rPr lang="zh-CN" altLang="en-US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批量导入</a:t>
            </a:r>
            <a:endParaRPr lang="en-US" altLang="zh-CN" sz="1200" b="0" noProof="1">
              <a:solidFill>
                <a:srgbClr val="000000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" name="图片 2" descr="学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4990" y="614045"/>
            <a:ext cx="7157085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82270" y="27305"/>
            <a:ext cx="211802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二、建立实践课程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9590" y="515620"/>
            <a:ext cx="7344410" cy="4101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2" name="文本框 1"/>
          <p:cNvSpPr txBox="1"/>
          <p:nvPr/>
        </p:nvSpPr>
        <p:spPr>
          <a:xfrm>
            <a:off x="273050" y="1538605"/>
            <a:ext cx="139509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+mn-cs"/>
              </a:rPr>
              <a:t>2-1</a:t>
            </a:r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itchFamily="34" charset="0"/>
              <a:ea typeface="Calibri" pitchFamily="34" charset="0"/>
              <a:cs typeface="+mn-cs"/>
            </a:endParaRPr>
          </a:p>
          <a:p>
            <a:pPr algn="ctr"/>
            <a:endParaRPr lang="en-US" altLang="zh-CN" sz="36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itchFamily="34" charset="0"/>
            </a:endParaRPr>
          </a:p>
          <a:p>
            <a:pPr algn="ctr"/>
            <a:r>
              <a:rPr lang="zh-CN" altLang="en-US" sz="1200" b="0" noProof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登录校友邦→基础信息</a:t>
            </a:r>
            <a:r>
              <a:rPr lang="zh-CN" altLang="en-US" sz="1200" b="0">
                <a:latin typeface="宋体" pitchFamily="2" charset="-122"/>
                <a:ea typeface="宋体" pitchFamily="2" charset="-122"/>
                <a:cs typeface="宋体" pitchFamily="2" charset="-122"/>
                <a:sym typeface="+mn-ea"/>
              </a:rPr>
              <a:t>→实践课程→新增课程→编辑信息→提交</a:t>
            </a:r>
            <a:endParaRPr lang="en-US" altLang="zh-CN" sz="1200" b="0" noProof="1">
              <a:solidFill>
                <a:srgbClr val="000000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 - Defaul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647</Words>
  <Application>Kingsoft Office WPP</Application>
  <PresentationFormat>全屏显示(16:9)</PresentationFormat>
  <Paragraphs>90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Office 主题</vt:lpstr>
      <vt:lpstr>3_Office 主题 - Default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xybsyw</cp:lastModifiedBy>
  <cp:revision>265</cp:revision>
  <dcterms:created xsi:type="dcterms:W3CDTF">2017-01-09T09:44:00Z</dcterms:created>
  <dcterms:modified xsi:type="dcterms:W3CDTF">2017-09-12T05:58:17Z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