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notesMasterIdLst>
    <p:notesMasterId r:id="rId23"/>
  </p:notesMasterIdLst>
  <p:handoutMasterIdLst>
    <p:handoutMasterId r:id="rId24"/>
  </p:handoutMasterIdLst>
  <p:sldIdLst>
    <p:sldId id="396" r:id="rId6"/>
    <p:sldId id="476" r:id="rId7"/>
    <p:sldId id="440" r:id="rId8"/>
    <p:sldId id="425" r:id="rId9"/>
    <p:sldId id="426" r:id="rId10"/>
    <p:sldId id="424" r:id="rId11"/>
    <p:sldId id="333" r:id="rId12"/>
    <p:sldId id="465" r:id="rId13"/>
    <p:sldId id="464" r:id="rId14"/>
    <p:sldId id="455" r:id="rId15"/>
    <p:sldId id="423" r:id="rId16"/>
    <p:sldId id="355" r:id="rId17"/>
    <p:sldId id="453" r:id="rId18"/>
    <p:sldId id="434" r:id="rId19"/>
    <p:sldId id="436" r:id="rId20"/>
    <p:sldId id="454" r:id="rId21"/>
    <p:sldId id="310" r:id="rId22"/>
  </p:sldIdLst>
  <p:sldSz cx="9144000" cy="51435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31" d="100"/>
          <a:sy n="131" d="100"/>
        </p:scale>
        <p:origin x="-204" y="-84"/>
      </p:cViewPr>
      <p:guideLst>
        <p:guide orient="horz" pos="16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幻灯片图像占位符 6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4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/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/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072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3073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3074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7970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17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172" name="任意多边形 7171"/>
          <p:cNvSpPr/>
          <p:nvPr/>
        </p:nvSpPr>
        <p:spPr>
          <a:xfrm>
            <a:off x="-11112" y="4263708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9887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3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7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811530" y="374650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749550" y="1962150"/>
            <a:ext cx="3869690" cy="58356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学 生 端 操 作 指 南 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717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7" name="图片 4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92730" y="537845"/>
            <a:ext cx="2614295" cy="40678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17413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3725" y="537845"/>
            <a:ext cx="2628265" cy="40906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4" name="文本框 3"/>
          <p:cNvSpPr txBox="1"/>
          <p:nvPr/>
        </p:nvSpPr>
        <p:spPr>
          <a:xfrm>
            <a:off x="347980" y="41910"/>
            <a:ext cx="5892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签到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980" y="1146810"/>
            <a:ext cx="17932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路径：登录→工作实习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签到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（也可关注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校友邦事业网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微信公众号签到）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4"/>
          <p:cNvSpPr txBox="1"/>
          <p:nvPr/>
        </p:nvSpPr>
        <p:spPr>
          <a:xfrm>
            <a:off x="304800" y="0"/>
            <a:ext cx="43973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记录实习周（日、月）志（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4470" y="462915"/>
            <a:ext cx="6015355" cy="43573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2" name="文本框 1"/>
          <p:cNvSpPr txBox="1"/>
          <p:nvPr/>
        </p:nvSpPr>
        <p:spPr>
          <a:xfrm>
            <a:off x="88265" y="836295"/>
            <a:ext cx="2540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Font typeface="Wingdings" panose="05000000000000000000" pitchFamily="2" charset="2"/>
            </a:pPr>
            <a:r>
              <a:rPr lang="en-US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en-US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5-1</a:t>
            </a:r>
            <a:endParaRPr lang="en-US" altLang="en-US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</a:t>
            </a: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选择周（日、月）志</a:t>
            </a: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→发表</a:t>
            </a:r>
            <a:endParaRPr lang="en-US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/>
            <a:endParaRPr lang="zh-CN" altLang="en-US" sz="1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Box 4"/>
          <p:cNvSpPr txBox="1"/>
          <p:nvPr/>
        </p:nvSpPr>
        <p:spPr>
          <a:xfrm>
            <a:off x="183515" y="0"/>
            <a:ext cx="329374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记录实习周、日、月志（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338" name="图片 9" descr="QQ截图20161110140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1760" y="547370"/>
            <a:ext cx="2802255" cy="4201795"/>
          </a:xfrm>
          <a:prstGeom prst="rect">
            <a:avLst/>
          </a:prstGeom>
          <a:noFill/>
          <a:ln w="12700" cap="flat" cmpd="sng">
            <a:solidFill>
              <a:schemeClr val="accent1">
                <a:shade val="50000"/>
              </a:schemeClr>
            </a:solidFill>
            <a:prstDash val="sysDot"/>
            <a:miter/>
            <a:headEnd type="none" w="med" len="med"/>
            <a:tailEnd type="none" w="med" len="med"/>
          </a:ln>
        </p:spPr>
      </p:pic>
      <p:pic>
        <p:nvPicPr>
          <p:cNvPr id="14339" name="图片 5" descr="QQ截图201611101402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5" y="547370"/>
            <a:ext cx="2731135" cy="4202430"/>
          </a:xfrm>
          <a:prstGeom prst="rect">
            <a:avLst/>
          </a:prstGeom>
          <a:noFill/>
          <a:ln w="12700" cap="flat" cmpd="sng">
            <a:solidFill>
              <a:schemeClr val="accent1">
                <a:shade val="50000"/>
              </a:schemeClr>
            </a:solidFill>
            <a:prstDash val="sysDot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304800" y="1251585"/>
            <a:ext cx="201358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5-2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路径：登录→工作实习或点击加号→写周日志→选择实习计划→选择日志类型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(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日、周、月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志）→提交</a:t>
            </a:r>
            <a:endParaRPr lang="zh-CN" alt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49910" y="21590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实习评价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534035"/>
            <a:ext cx="6130925" cy="42049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5" name="文本框 4"/>
          <p:cNvSpPr txBox="1"/>
          <p:nvPr/>
        </p:nvSpPr>
        <p:spPr>
          <a:xfrm>
            <a:off x="266700" y="1214120"/>
            <a:ext cx="196405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实践教学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实习评价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去评价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47104"/>
          <p:cNvSpPr/>
          <p:nvPr/>
        </p:nvSpPr>
        <p:spPr>
          <a:xfrm>
            <a:off x="41275" y="-3175"/>
            <a:ext cx="342836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上传实习报告（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580" y="668020"/>
            <a:ext cx="6293485" cy="38068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2" name="文本框 1"/>
          <p:cNvSpPr txBox="1"/>
          <p:nvPr/>
        </p:nvSpPr>
        <p:spPr>
          <a:xfrm>
            <a:off x="128270" y="1381760"/>
            <a:ext cx="228028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Font typeface="Wingdings" panose="05000000000000000000" pitchFamily="2" charset="2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实习报告路径：实践教学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实习报告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提交实习报告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下载实习报告模版→填写报告内容→上传报告；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>
              <a:buFont typeface="Wingdings" panose="05000000000000000000" pitchFamily="2" charset="2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endParaRPr lang="zh-CN" altLang="en-US" sz="140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525145"/>
            <a:ext cx="6425565" cy="40932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18434" name="矩形 47104"/>
          <p:cNvSpPr/>
          <p:nvPr/>
        </p:nvSpPr>
        <p:spPr>
          <a:xfrm>
            <a:off x="174625" y="14923"/>
            <a:ext cx="4171950" cy="337185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查看公告消息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1266190"/>
            <a:ext cx="201676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Wingdings" panose="05000000000000000000" charset="0"/>
            </a:pPr>
            <a:r>
              <a:rPr lang="en-US" altLang="zh-CN"/>
              <a:t>        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/>
              <a:t>实践教学</a:t>
            </a:r>
            <a:r>
              <a:rPr lang="en-US" altLang="zh-CN"/>
              <a:t>→</a:t>
            </a:r>
            <a:r>
              <a:rPr lang="zh-CN" altLang="en-US">
                <a:ea typeface="宋体" panose="02010600030101010101" pitchFamily="2" charset="-122"/>
              </a:rPr>
              <a:t>指导消息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查看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2895" y="1257935"/>
            <a:ext cx="172783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/>
              <a:t>实践教学</a:t>
            </a:r>
            <a:r>
              <a:rPr lang="en-US" altLang="zh-CN"/>
              <a:t>→</a:t>
            </a:r>
            <a:r>
              <a:rPr lang="zh-CN" altLang="en-US">
                <a:ea typeface="宋体" panose="02010600030101010101" pitchFamily="2" charset="-122"/>
              </a:rPr>
              <a:t>实习报告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已通过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导出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0" y="1257300"/>
            <a:ext cx="6454775" cy="262826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8" name="文本框 7"/>
          <p:cNvSpPr txBox="1"/>
          <p:nvPr/>
        </p:nvSpPr>
        <p:spPr>
          <a:xfrm>
            <a:off x="382270" y="27305"/>
            <a:ext cx="15690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导出实习手册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75776"/>
          <p:cNvSpPr/>
          <p:nvPr/>
        </p:nvSpPr>
        <p:spPr>
          <a:xfrm>
            <a:off x="0" y="-1905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58" name="文本框 7"/>
          <p:cNvSpPr txBox="1"/>
          <p:nvPr/>
        </p:nvSpPr>
        <p:spPr>
          <a:xfrm>
            <a:off x="3105150" y="2171700"/>
            <a:ext cx="2540000" cy="1345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服务中心电话：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0579-82722068;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17757972178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咨询QQ：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3001087037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en-US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459" name="文本框 6"/>
          <p:cNvSpPr txBox="1"/>
          <p:nvPr/>
        </p:nvSpPr>
        <p:spPr>
          <a:xfrm>
            <a:off x="3238500" y="1193800"/>
            <a:ext cx="1355725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谢 谢！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25600"/>
          <p:cNvSpPr/>
          <p:nvPr/>
        </p:nvSpPr>
        <p:spPr>
          <a:xfrm>
            <a:off x="127000" y="0"/>
            <a:ext cx="904875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平台角色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797050" y="2032000"/>
            <a:ext cx="127635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762125" y="1212850"/>
            <a:ext cx="1274763" cy="495300"/>
          </a:xfrm>
          <a:prstGeom prst="round2SameRect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493838" y="2838450"/>
            <a:ext cx="1892300" cy="49530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实习负责人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133475" y="3733800"/>
            <a:ext cx="2784475" cy="49530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教务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管理（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校级、院级）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25788" y="2252663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4730750" y="1789113"/>
            <a:ext cx="2003425" cy="86201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、岗位、报名审核；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、周日志批阅；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、实习报告批阅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386138" y="3003550"/>
            <a:ext cx="125253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右箭头 12"/>
          <p:cNvSpPr/>
          <p:nvPr/>
        </p:nvSpPr>
        <p:spPr>
          <a:xfrm>
            <a:off x="3917950" y="3943350"/>
            <a:ext cx="72072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右箭头 13"/>
          <p:cNvSpPr/>
          <p:nvPr/>
        </p:nvSpPr>
        <p:spPr>
          <a:xfrm>
            <a:off x="3073400" y="1422400"/>
            <a:ext cx="15113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4730750" y="2794000"/>
            <a:ext cx="1949450" cy="8397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、发布实习计划；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、关联指导老师；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、实践基地管理；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0750" y="3733800"/>
            <a:ext cx="2749550" cy="8413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、基础信息；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、实践课程管理；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、过程管理（统计报表）；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750" y="647700"/>
            <a:ext cx="2852738" cy="10604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、查看实习要求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、提交实习岗位或报名项目；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、提交周日志；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、提交实习报告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鉴定表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2317750" y="340836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上箭头 18"/>
          <p:cNvSpPr/>
          <p:nvPr/>
        </p:nvSpPr>
        <p:spPr>
          <a:xfrm>
            <a:off x="2332038" y="2524125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上下箭头 21"/>
          <p:cNvSpPr/>
          <p:nvPr/>
        </p:nvSpPr>
        <p:spPr>
          <a:xfrm>
            <a:off x="2344738" y="1708150"/>
            <a:ext cx="153988" cy="271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圆角矩形 17"/>
          <p:cNvSpPr/>
          <p:nvPr/>
        </p:nvSpPr>
        <p:spPr>
          <a:xfrm>
            <a:off x="1603375" y="1379855"/>
            <a:ext cx="1702435" cy="69977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落实实习单位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流程图: 合并 13"/>
          <p:cNvSpPr/>
          <p:nvPr/>
        </p:nvSpPr>
        <p:spPr>
          <a:xfrm>
            <a:off x="3357880" y="2033270"/>
            <a:ext cx="98488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730250" y="2399665"/>
            <a:ext cx="6956425" cy="226695"/>
          </a:xfrm>
          <a:custGeom>
            <a:avLst/>
            <a:gdLst>
              <a:gd name="connsiteX0" fmla="*/ 0 w 9127"/>
              <a:gd name="connsiteY0" fmla="*/ 85 h 341"/>
              <a:gd name="connsiteX1" fmla="*/ 8690 w 9127"/>
              <a:gd name="connsiteY1" fmla="*/ 85 h 341"/>
              <a:gd name="connsiteX2" fmla="*/ 8690 w 9127"/>
              <a:gd name="connsiteY2" fmla="*/ 0 h 341"/>
              <a:gd name="connsiteX3" fmla="*/ 9127 w 9127"/>
              <a:gd name="connsiteY3" fmla="*/ 180 h 341"/>
              <a:gd name="connsiteX4" fmla="*/ 8690 w 9127"/>
              <a:gd name="connsiteY4" fmla="*/ 341 h 341"/>
              <a:gd name="connsiteX5" fmla="*/ 8690 w 9127"/>
              <a:gd name="connsiteY5" fmla="*/ 256 h 341"/>
              <a:gd name="connsiteX6" fmla="*/ 0 w 9127"/>
              <a:gd name="connsiteY6" fmla="*/ 256 h 341"/>
              <a:gd name="connsiteX7" fmla="*/ 0 w 9127"/>
              <a:gd name="connsiteY7" fmla="*/ 85 h 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27" h="341">
                <a:moveTo>
                  <a:pt x="0" y="85"/>
                </a:moveTo>
                <a:lnTo>
                  <a:pt x="8690" y="85"/>
                </a:lnTo>
                <a:lnTo>
                  <a:pt x="8690" y="0"/>
                </a:lnTo>
                <a:lnTo>
                  <a:pt x="9127" y="180"/>
                </a:lnTo>
                <a:lnTo>
                  <a:pt x="8690" y="341"/>
                </a:lnTo>
                <a:lnTo>
                  <a:pt x="8690" y="256"/>
                </a:lnTo>
                <a:lnTo>
                  <a:pt x="0" y="256"/>
                </a:lnTo>
                <a:lnTo>
                  <a:pt x="0" y="85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7686675" y="2124075"/>
            <a:ext cx="1258888" cy="706438"/>
          </a:xfrm>
          <a:prstGeom prst="roundRe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59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defTabSz="914400"/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实习实践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+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互联网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57880" y="1379220"/>
            <a:ext cx="955675" cy="65405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发表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周志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合并 5"/>
          <p:cNvSpPr/>
          <p:nvPr/>
        </p:nvSpPr>
        <p:spPr>
          <a:xfrm>
            <a:off x="1958340" y="2077720"/>
            <a:ext cx="96202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摘录 6"/>
          <p:cNvSpPr/>
          <p:nvPr/>
        </p:nvSpPr>
        <p:spPr>
          <a:xfrm>
            <a:off x="5325745" y="2554605"/>
            <a:ext cx="821690" cy="439420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35575" y="2994025"/>
            <a:ext cx="1002665" cy="70040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查看指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导消息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30885" y="1379855"/>
            <a:ext cx="800100" cy="60769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认证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流程图: 合并 9"/>
          <p:cNvSpPr/>
          <p:nvPr/>
        </p:nvSpPr>
        <p:spPr>
          <a:xfrm>
            <a:off x="775335" y="2031365"/>
            <a:ext cx="746760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344035" y="1379855"/>
            <a:ext cx="1711960" cy="65341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上传实习报告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流程图: 合并 11"/>
          <p:cNvSpPr/>
          <p:nvPr/>
        </p:nvSpPr>
        <p:spPr>
          <a:xfrm>
            <a:off x="4344035" y="2033270"/>
            <a:ext cx="162877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147435" y="1379220"/>
            <a:ext cx="1039495" cy="65405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导出实习手册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流程图: 合并 16"/>
          <p:cNvSpPr/>
          <p:nvPr/>
        </p:nvSpPr>
        <p:spPr>
          <a:xfrm>
            <a:off x="6174740" y="2033270"/>
            <a:ext cx="98488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流程图: 摘录 18"/>
          <p:cNvSpPr/>
          <p:nvPr/>
        </p:nvSpPr>
        <p:spPr>
          <a:xfrm>
            <a:off x="2520950" y="2554605"/>
            <a:ext cx="959485" cy="439420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76500" y="2994025"/>
            <a:ext cx="1027430" cy="70040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查看实</a:t>
            </a:r>
            <a:endParaRPr lang="zh-CN" altLang="zh-CN" sz="1800" b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习要求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4"/>
          <p:cNvSpPr txBox="1"/>
          <p:nvPr/>
        </p:nvSpPr>
        <p:spPr>
          <a:xfrm>
            <a:off x="217805" y="-8890"/>
            <a:ext cx="2444750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注册认证（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0" y="762635"/>
            <a:ext cx="214249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1-1</a:t>
            </a:r>
            <a:r>
              <a:rPr lang="en-US" altLang="zh-CN" sz="54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5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打开校友邦事业网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www.xybsyw.com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选择我是学生→学生注册→输入验证码→完成注册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注册完成后，登入账号→点击学籍信息→输入学籍信息→提交认证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pic>
        <p:nvPicPr>
          <p:cNvPr id="6150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2555" y="640080"/>
            <a:ext cx="3009265" cy="3792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6152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1055" y="639445"/>
            <a:ext cx="2969895" cy="375158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Box 4"/>
          <p:cNvSpPr txBox="1"/>
          <p:nvPr/>
        </p:nvSpPr>
        <p:spPr>
          <a:xfrm>
            <a:off x="282575" y="0"/>
            <a:ext cx="30575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注册认证（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80" y="633095"/>
            <a:ext cx="235267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1-2</a:t>
            </a:r>
            <a:endParaRPr lang="en-US" altLang="zh-CN" sz="5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APP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下载地址：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171450" lvl="0" indent="-171450" algn="l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http://www.xybsyw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com/app/appDown.xhtml（也可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QQ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或浏览器扫描二维码下载）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路径：下载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APP→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注册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登录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工作实习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学籍认证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保存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端登入账号通用，一端注册即可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570865"/>
            <a:ext cx="6418580" cy="4104640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Box 4"/>
          <p:cNvSpPr txBox="1"/>
          <p:nvPr/>
        </p:nvSpPr>
        <p:spPr>
          <a:xfrm>
            <a:off x="282575" y="0"/>
            <a:ext cx="347535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查看实践教学计划、明确实习要求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670" y="1842770"/>
            <a:ext cx="235394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路径：实践教学计划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查看实践教学计划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7430" y="855980"/>
            <a:ext cx="6057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图片 3" descr="]`R40U9T5~F$MM7)R2@[$V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7615" y="475615"/>
            <a:ext cx="6391275" cy="438594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ysDash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4"/>
          <p:cNvSpPr txBox="1"/>
          <p:nvPr/>
        </p:nvSpPr>
        <p:spPr>
          <a:xfrm>
            <a:off x="304800" y="0"/>
            <a:ext cx="2755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自主安排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165" y="726440"/>
            <a:ext cx="22072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自主形式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查看详情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提交岗位申请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点此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编辑企业信息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等待指导老师审核</a:t>
            </a:r>
            <a:endParaRPr lang="zh-CN" altLang="en-US" sz="1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830" y="512445"/>
            <a:ext cx="6455410" cy="4383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" y="726440"/>
            <a:ext cx="22072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3-2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zh-CN" sz="1400"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报名</a:t>
            </a:r>
            <a:endParaRPr lang="zh-CN" altLang="zh-CN" sz="1400"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0"/>
            <a:ext cx="2755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集中安排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F@}Q3@C7BMF0R``QCSOO}U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2510" y="2583815"/>
            <a:ext cx="6731635" cy="2212340"/>
          </a:xfrm>
          <a:prstGeom prst="rect">
            <a:avLst/>
          </a:prstGeom>
        </p:spPr>
      </p:pic>
      <p:pic>
        <p:nvPicPr>
          <p:cNvPr id="6" name="图片 5" descr="教学计划进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70" y="480060"/>
            <a:ext cx="6835775" cy="21031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" y="726440"/>
            <a:ext cx="220726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3-3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选择项目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报名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04800" y="0"/>
            <a:ext cx="2755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双向选择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教学计划进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360" y="480060"/>
            <a:ext cx="6694805" cy="1814830"/>
          </a:xfrm>
          <a:prstGeom prst="rect">
            <a:avLst/>
          </a:prstGeom>
        </p:spPr>
      </p:pic>
      <p:pic>
        <p:nvPicPr>
          <p:cNvPr id="5" name="图片 4" descr="双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060" y="2294890"/>
            <a:ext cx="6604000" cy="24822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WPS 演示</Application>
  <PresentationFormat>全屏显示(16:9)</PresentationFormat>
  <Paragraphs>134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Lucida Sans Unicode</vt:lpstr>
      <vt:lpstr>Arial Unicode MS</vt:lpstr>
      <vt:lpstr>Office 主题</vt:lpstr>
      <vt:lpstr>1_Office 主题 - Default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xybsyw</cp:lastModifiedBy>
  <cp:revision>233</cp:revision>
  <dcterms:created xsi:type="dcterms:W3CDTF">2017-01-09T09:44:00Z</dcterms:created>
  <dcterms:modified xsi:type="dcterms:W3CDTF">2017-09-11T08:45:18Z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