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5" r:id="rId5"/>
  </p:sldMasterIdLst>
  <p:notesMasterIdLst>
    <p:notesMasterId r:id="rId19"/>
  </p:notesMasterIdLst>
  <p:handoutMasterIdLst>
    <p:handoutMasterId r:id="rId27"/>
  </p:handoutMasterIdLst>
  <p:sldIdLst>
    <p:sldId id="396" r:id="rId6"/>
    <p:sldId id="438" r:id="rId7"/>
    <p:sldId id="785" r:id="rId8"/>
    <p:sldId id="781" r:id="rId9"/>
    <p:sldId id="782" r:id="rId10"/>
    <p:sldId id="783" r:id="rId11"/>
    <p:sldId id="745" r:id="rId12"/>
    <p:sldId id="786" r:id="rId13"/>
    <p:sldId id="787" r:id="rId14"/>
    <p:sldId id="788" r:id="rId15"/>
    <p:sldId id="789" r:id="rId16"/>
    <p:sldId id="790" r:id="rId17"/>
    <p:sldId id="791" r:id="rId18"/>
    <p:sldId id="807" r:id="rId20"/>
    <p:sldId id="809" r:id="rId21"/>
    <p:sldId id="810" r:id="rId22"/>
    <p:sldId id="811" r:id="rId23"/>
    <p:sldId id="812" r:id="rId24"/>
    <p:sldId id="813" r:id="rId25"/>
    <p:sldId id="590" r:id="rId26"/>
  </p:sldIdLst>
  <p:sldSz cx="9144000" cy="514350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24"/>
    <a:srgbClr val="00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778" y="72"/>
      </p:cViewPr>
      <p:guideLst>
        <p:guide orient="horz" pos="1443"/>
        <p:guide pos="29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D741C-4E6E-4FEB-B7E4-18BC73E8C73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幻灯片图像占位符 614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1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/>
          <p:nvPr>
            <p:ph type="sldImg"/>
          </p:nvPr>
        </p:nvSpPr>
        <p:spPr/>
      </p:sp>
      <p:sp>
        <p:nvSpPr>
          <p:cNvPr id="36866" name="文本占位符 2"/>
          <p:cNvSpPr/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/>
          <p:nvPr>
            <p:ph type="sldImg"/>
          </p:nvPr>
        </p:nvSpPr>
        <p:spPr/>
      </p:sp>
      <p:sp>
        <p:nvSpPr>
          <p:cNvPr id="36866" name="文本占位符 2"/>
          <p:cNvSpPr/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669E9CE-6827-418B-97B9-A97D0B43F2A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354C1CB-1B45-45E5-9243-75833597CB9E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0B45381-8DAF-44E5-AFE5-0C36D246A1AB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20FC5B-3860-42DC-971A-D0B060C8D99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D2D424B-63A0-4B6A-B84E-62B25D273B73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3A13AB9-CFCD-4925-82CB-79AE9FB3E69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A60E58-9474-4882-8196-728B852446B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14A1D0-DC8D-4E6A-A0C7-72FF5384D1C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79192FA-0215-4233-B91F-F4F45BB75E8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4A33DAB-0789-40B1-804B-E8EE9C1D2F2D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7CF29C-F29F-4DBC-9A0C-B796CF822DD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5" Type="http://schemas.openxmlformats.org/officeDocument/2006/relationships/image" Target="../media/image2.png"/><Relationship Id="rId14" Type="http://schemas.openxmlformats.org/officeDocument/2006/relationships/image" Target="../media/image4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4"/>
          <p:cNvSpPr/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/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3072" descr="imag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3073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3074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074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73CAA3E-2D07-4306-8439-44DEDB7F8EA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7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6.png"/><Relationship Id="rId3" Type="http://schemas.openxmlformats.org/officeDocument/2006/relationships/image" Target="../media/image27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8434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8435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8436" name="任意多边形 7171"/>
          <p:cNvSpPr/>
          <p:nvPr/>
        </p:nvSpPr>
        <p:spPr>
          <a:xfrm>
            <a:off x="-11112" y="4262438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8437" name="矩形 7172"/>
          <p:cNvSpPr/>
          <p:nvPr/>
        </p:nvSpPr>
        <p:spPr>
          <a:xfrm>
            <a:off x="3849688" y="4827588"/>
            <a:ext cx="1668462" cy="29210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algn="ctr" hangingPunct="0"/>
            <a:r>
              <a:rPr lang="en-US" altLang="zh-CN" sz="1300" dirty="0">
                <a:solidFill>
                  <a:schemeClr val="accent1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www.xybsyw.com</a:t>
            </a:r>
            <a:endParaRPr lang="en-US" altLang="zh-CN" sz="1300" dirty="0">
              <a:solidFill>
                <a:schemeClr val="accent1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8438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793750" y="37465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2244725" y="1758950"/>
            <a:ext cx="4654550" cy="584200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lIns="45720" r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指导老师操作指南  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8440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XN1P5W3`C%69N%8YLV61F2V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445135"/>
            <a:ext cx="8512175" cy="43802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0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过程管理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实习成绩鉴定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91994" y="850900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8795" y="3034665"/>
            <a:ext cx="216789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实习成绩鉴定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30749" y="3199130"/>
            <a:ext cx="239776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，审核学生自我小结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369435" y="4598035"/>
            <a:ext cx="158178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4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，指导老师鉴定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1533525" y="8255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113155" y="28670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20520000">
            <a:off x="6947535" y="31832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3828415" y="45726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455" y="410845"/>
            <a:ext cx="812800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4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过程管理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实习检查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7635" y="843915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97635" y="2265045"/>
            <a:ext cx="185610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实习检查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23000" y="1831340"/>
            <a:ext cx="151574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发布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" y="2656205"/>
            <a:ext cx="8128000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2" name="文本框 42"/>
          <p:cNvSpPr txBox="1"/>
          <p:nvPr/>
        </p:nvSpPr>
        <p:spPr>
          <a:xfrm>
            <a:off x="3721100" y="2998788"/>
            <a:ext cx="2135188" cy="688975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4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，</a:t>
            </a:r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输入标题</a:t>
            </a:r>
            <a:endParaRPr lang="en-US" altLang="zh-CN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     关联实习生</a:t>
            </a:r>
            <a:endParaRPr lang="en-US" altLang="zh-CN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     关联检查日期</a:t>
            </a:r>
            <a:endParaRPr lang="en-US" altLang="zh-CN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40" name="文本框 40"/>
          <p:cNvSpPr txBox="1"/>
          <p:nvPr/>
        </p:nvSpPr>
        <p:spPr>
          <a:xfrm>
            <a:off x="4644390" y="4148455"/>
            <a:ext cx="1946275" cy="27463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5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，编辑内容</a:t>
            </a:r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→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发布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1570355" y="6762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1044575" y="23025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9200000">
            <a:off x="7263765" y="15049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160"/>
          <p:cNvSpPr/>
          <p:nvPr/>
        </p:nvSpPr>
        <p:spPr>
          <a:xfrm rot="13320000">
            <a:off x="3499485" y="33559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160"/>
          <p:cNvSpPr/>
          <p:nvPr/>
        </p:nvSpPr>
        <p:spPr>
          <a:xfrm rot="9900000">
            <a:off x="4533900" y="444119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813" y="433388"/>
            <a:ext cx="8053388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13" y="2746375"/>
            <a:ext cx="8015288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4819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我的实习生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0" name="文本框 40"/>
          <p:cNvSpPr txBox="1"/>
          <p:nvPr/>
        </p:nvSpPr>
        <p:spPr>
          <a:xfrm>
            <a:off x="1514475" y="1492250"/>
            <a:ext cx="2816225" cy="52228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1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，实习过程统计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*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只显示已参与实习的学生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9" name="文本框 40"/>
          <p:cNvSpPr txBox="1"/>
          <p:nvPr/>
        </p:nvSpPr>
        <p:spPr>
          <a:xfrm>
            <a:off x="3035300" y="3725863"/>
            <a:ext cx="1946275" cy="27463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2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，学生参与情况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*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显示所有的实习生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946910" y="123698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3020060" y="34855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G9V2_}][AG5DQ8JW[2OX4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5425" y="2600325"/>
            <a:ext cx="8397240" cy="22828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 descr="Z]I(B@W6UQ3DI00XV`HBTS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55" y="426720"/>
            <a:ext cx="8398510" cy="20243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5842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签到统计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52880" y="812165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52880" y="1821180"/>
            <a:ext cx="185610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签到统计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79210" y="1356360"/>
            <a:ext cx="141033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签到统计情况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10375" y="3305810"/>
            <a:ext cx="157416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，点击查看详情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4" name=" 160"/>
          <p:cNvSpPr/>
          <p:nvPr/>
        </p:nvSpPr>
        <p:spPr>
          <a:xfrm rot="9900000">
            <a:off x="963295" y="18078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0140000">
            <a:off x="7741285" y="37826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160"/>
          <p:cNvSpPr/>
          <p:nvPr/>
        </p:nvSpPr>
        <p:spPr>
          <a:xfrm rot="13320000">
            <a:off x="1303020" y="59118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QM~N{7N_$E%R7QG)GHU[R_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2575" y="607695"/>
            <a:ext cx="8438515" cy="40671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5842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签到统计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99790" y="3081020"/>
            <a:ext cx="234442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4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，查看签到明细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下载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4603750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扫描下方二维码下载校友邦教师版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应用商店搜索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校友邦教师版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下载安装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grpSp>
        <p:nvGrpSpPr>
          <p:cNvPr id="21508" name="组合 1"/>
          <p:cNvGrpSpPr/>
          <p:nvPr/>
        </p:nvGrpSpPr>
        <p:grpSpPr>
          <a:xfrm>
            <a:off x="5068888" y="1673225"/>
            <a:ext cx="3751262" cy="3006725"/>
            <a:chOff x="7983" y="2635"/>
            <a:chExt cx="5907" cy="4734"/>
          </a:xfrm>
        </p:grpSpPr>
        <p:pic>
          <p:nvPicPr>
            <p:cNvPr id="9" name="图片 9" descr="42519521117195015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106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4" descr="51360803879567657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83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" name="文本框 6"/>
          <p:cNvSpPr txBox="1"/>
          <p:nvPr/>
        </p:nvSpPr>
        <p:spPr>
          <a:xfrm>
            <a:off x="5362575" y="342900"/>
            <a:ext cx="3209925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登录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点击登录</a:t>
            </a:r>
            <a:endParaRPr lang="zh-CN" altLang="en-US" b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选择学校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输入账号、密码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2" name="图片 1" descr="KF~VX_[L43`[TBT0~F{P{7J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045" y="1673225"/>
            <a:ext cx="1876425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" name="图片 29" descr="572120297302172629"/>
          <p:cNvPicPr/>
          <p:nvPr/>
        </p:nvPicPr>
        <p:blipFill>
          <a:blip r:embed="rId1"/>
          <a:stretch>
            <a:fillRect/>
          </a:stretch>
        </p:blipFill>
        <p:spPr>
          <a:xfrm>
            <a:off x="5620385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8" name="图片 28" descr="193271386710187799"/>
          <p:cNvPicPr/>
          <p:nvPr/>
        </p:nvPicPr>
        <p:blipFill>
          <a:blip r:embed="rId2"/>
          <a:stretch>
            <a:fillRect/>
          </a:stretch>
        </p:blipFill>
        <p:spPr>
          <a:xfrm>
            <a:off x="3052763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4" descr="343237421107560337"/>
          <p:cNvPicPr/>
          <p:nvPr/>
        </p:nvPicPr>
        <p:blipFill>
          <a:blip r:embed="rId3"/>
          <a:stretch>
            <a:fillRect/>
          </a:stretch>
        </p:blipFill>
        <p:spPr>
          <a:xfrm>
            <a:off x="534988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2532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报名审核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2533" name="文本框 5"/>
          <p:cNvSpPr txBox="1"/>
          <p:nvPr/>
        </p:nvSpPr>
        <p:spPr>
          <a:xfrm>
            <a:off x="5470525" y="4516438"/>
            <a:ext cx="312039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3，选择学生--查看该生报名详情</a:t>
            </a:r>
            <a:endParaRPr lang="zh-CN" altLang="en-US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4" name="文本框 10"/>
          <p:cNvSpPr txBox="1"/>
          <p:nvPr/>
        </p:nvSpPr>
        <p:spPr>
          <a:xfrm>
            <a:off x="7512050" y="3389313"/>
            <a:ext cx="151130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，通过或拒绝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5" name="文本框 12"/>
          <p:cNvSpPr txBox="1"/>
          <p:nvPr/>
        </p:nvSpPr>
        <p:spPr>
          <a:xfrm>
            <a:off x="285750" y="4516438"/>
            <a:ext cx="2533650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，工作实习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报名审核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6" name="文本框 13"/>
          <p:cNvSpPr txBox="1"/>
          <p:nvPr/>
        </p:nvSpPr>
        <p:spPr>
          <a:xfrm>
            <a:off x="604838" y="2524125"/>
            <a:ext cx="544512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2537" name="文本框 16"/>
          <p:cNvSpPr txBox="1"/>
          <p:nvPr/>
        </p:nvSpPr>
        <p:spPr>
          <a:xfrm>
            <a:off x="3052763" y="4516438"/>
            <a:ext cx="191770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，筛选待审核岗位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19440000" flipH="1">
            <a:off x="7404100" y="3685540"/>
            <a:ext cx="649605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/>
          <p:nvPr/>
        </p:nvPicPr>
        <p:blipFill>
          <a:blip r:embed="rId1"/>
          <a:stretch>
            <a:fillRect/>
          </a:stretch>
        </p:blipFill>
        <p:spPr>
          <a:xfrm>
            <a:off x="6746875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16438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2312988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4" descr="343237421107560337"/>
          <p:cNvPicPr/>
          <p:nvPr/>
        </p:nvPicPr>
        <p:blipFill>
          <a:blip r:embed="rId4"/>
          <a:stretch>
            <a:fillRect/>
          </a:stretch>
        </p:blipFill>
        <p:spPr>
          <a:xfrm>
            <a:off x="168275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3557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周日志批阅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3558" name="文本框 5"/>
          <p:cNvSpPr txBox="1"/>
          <p:nvPr/>
        </p:nvSpPr>
        <p:spPr>
          <a:xfrm>
            <a:off x="4516438" y="4516438"/>
            <a:ext cx="1919287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，查看周日志详情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3559" name="文本框 10"/>
          <p:cNvSpPr txBox="1"/>
          <p:nvPr/>
        </p:nvSpPr>
        <p:spPr>
          <a:xfrm>
            <a:off x="6746875" y="4392930"/>
            <a:ext cx="226949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，批阅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审核通过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or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退回修改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3560" name="文本框 12"/>
          <p:cNvSpPr txBox="1"/>
          <p:nvPr/>
        </p:nvSpPr>
        <p:spPr>
          <a:xfrm>
            <a:off x="104775" y="4387850"/>
            <a:ext cx="20078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 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，工作实习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周日志批阅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3561" name="文本框 13"/>
          <p:cNvSpPr txBox="1"/>
          <p:nvPr/>
        </p:nvSpPr>
        <p:spPr>
          <a:xfrm>
            <a:off x="1568450" y="2514600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3562" name="文本框 16"/>
          <p:cNvSpPr txBox="1"/>
          <p:nvPr/>
        </p:nvSpPr>
        <p:spPr>
          <a:xfrm>
            <a:off x="2268855" y="4510723"/>
            <a:ext cx="2122488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，筛选待批阅周日志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3565" name="文本框 6"/>
          <p:cNvSpPr txBox="1"/>
          <p:nvPr/>
        </p:nvSpPr>
        <p:spPr>
          <a:xfrm>
            <a:off x="4516438" y="3097213"/>
            <a:ext cx="2305050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5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，即时沟通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在线指导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6" name=" 160"/>
          <p:cNvSpPr/>
          <p:nvPr/>
        </p:nvSpPr>
        <p:spPr>
          <a:xfrm rot="19860000">
            <a:off x="1303020" y="34347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3052445" y="135509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8520000">
            <a:off x="4912360" y="35890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3320000">
            <a:off x="6420485" y="41789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签到统计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104775" y="4516438"/>
            <a:ext cx="2305050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，工作实习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签到统计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579" name="文本框 4"/>
          <p:cNvSpPr txBox="1"/>
          <p:nvPr/>
        </p:nvSpPr>
        <p:spPr>
          <a:xfrm>
            <a:off x="2379663" y="4516438"/>
            <a:ext cx="171450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，查看签到统计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580" name="文本框 5"/>
          <p:cNvSpPr txBox="1"/>
          <p:nvPr/>
        </p:nvSpPr>
        <p:spPr>
          <a:xfrm>
            <a:off x="4552950" y="4392613"/>
            <a:ext cx="181292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，选择学生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查看该生签到统计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581" name="文本框 7"/>
          <p:cNvSpPr txBox="1"/>
          <p:nvPr/>
        </p:nvSpPr>
        <p:spPr>
          <a:xfrm>
            <a:off x="234950" y="1857375"/>
            <a:ext cx="633413" cy="584200"/>
          </a:xfrm>
          <a:prstGeom prst="rect">
            <a:avLst/>
          </a:prstGeom>
          <a:noFill/>
          <a:ln w="28575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6" name="图片 16" descr="5383382525275394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79663" y="617538"/>
            <a:ext cx="2036763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5" descr="3432374211075603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" y="617538"/>
            <a:ext cx="2036763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950" y="617538"/>
            <a:ext cx="2035175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6875" y="606425"/>
            <a:ext cx="2043113" cy="3632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586" name="文本框 10"/>
          <p:cNvSpPr txBox="1"/>
          <p:nvPr/>
        </p:nvSpPr>
        <p:spPr>
          <a:xfrm>
            <a:off x="6746875" y="4392613"/>
            <a:ext cx="1814513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，选择日期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查看当天签到明细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587" name="文本框 12"/>
          <p:cNvSpPr txBox="1"/>
          <p:nvPr/>
        </p:nvSpPr>
        <p:spPr>
          <a:xfrm>
            <a:off x="292100" y="1854200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980000">
            <a:off x="578485" y="26301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4700000">
            <a:off x="3350895" y="27406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3320000">
            <a:off x="7078980" y="17589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601" name="组合 19"/>
          <p:cNvGrpSpPr/>
          <p:nvPr/>
        </p:nvGrpSpPr>
        <p:grpSpPr>
          <a:xfrm>
            <a:off x="104775" y="755650"/>
            <a:ext cx="8739188" cy="3632200"/>
            <a:chOff x="165" y="911"/>
            <a:chExt cx="13763" cy="57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712" y="911"/>
              <a:ext cx="3216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" name="图片 18" descr="50732453685625916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618" y="911"/>
              <a:ext cx="3214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图片 23" descr="34323742110756033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65" y="911"/>
              <a:ext cx="3214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69" y="911"/>
              <a:ext cx="3216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5606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我的实习生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5607" name="文本框 5"/>
          <p:cNvSpPr txBox="1"/>
          <p:nvPr/>
        </p:nvSpPr>
        <p:spPr>
          <a:xfrm>
            <a:off x="4552950" y="4516438"/>
            <a:ext cx="3119438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，选择学生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查看该生实习详情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08" name="文本框 10"/>
          <p:cNvSpPr txBox="1"/>
          <p:nvPr/>
        </p:nvSpPr>
        <p:spPr>
          <a:xfrm>
            <a:off x="6594158" y="3044825"/>
            <a:ext cx="2536825" cy="8302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，打开消息按钮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与实习生在线沟通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*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支持位置发送、视频聊天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09" name="文本框 12"/>
          <p:cNvSpPr txBox="1"/>
          <p:nvPr/>
        </p:nvSpPr>
        <p:spPr>
          <a:xfrm>
            <a:off x="-112712" y="4516438"/>
            <a:ext cx="25336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，工作实习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我的实习生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0" name="文本框 13"/>
          <p:cNvSpPr txBox="1"/>
          <p:nvPr/>
        </p:nvSpPr>
        <p:spPr>
          <a:xfrm>
            <a:off x="854075" y="2028825"/>
            <a:ext cx="542925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611" name="文本框 16"/>
          <p:cNvSpPr txBox="1"/>
          <p:nvPr/>
        </p:nvSpPr>
        <p:spPr>
          <a:xfrm>
            <a:off x="2420938" y="4516438"/>
            <a:ext cx="191770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，查看实习生名单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3" name="文本框 20"/>
          <p:cNvSpPr txBox="1"/>
          <p:nvPr/>
        </p:nvSpPr>
        <p:spPr>
          <a:xfrm>
            <a:off x="523875" y="339725"/>
            <a:ext cx="804418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  备注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：</a:t>
            </a:r>
            <a:r>
              <a:rPr lang="en-US" altLang="zh-CN"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我的实习生</a:t>
            </a:r>
            <a:r>
              <a:rPr lang="en-US" altLang="zh-CN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只显示已参与的学生，如需查看完整实习生名单请登录网页端。</a:t>
            </a:r>
            <a:endParaRPr lang="zh-CN" altLang="en-US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14280000">
            <a:off x="1148080" y="27762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3277870" y="22479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4160000">
            <a:off x="6228715" y="1889760"/>
            <a:ext cx="1204595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任意多边形 8196"/>
          <p:cNvSpPr/>
          <p:nvPr/>
        </p:nvSpPr>
        <p:spPr>
          <a:xfrm>
            <a:off x="3165475" y="2520950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9458" name="矩形 8197"/>
          <p:cNvSpPr/>
          <p:nvPr/>
        </p:nvSpPr>
        <p:spPr>
          <a:xfrm>
            <a:off x="3853180" y="2600960"/>
            <a:ext cx="1236980" cy="24574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9459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9461" name="任意多边形 8198"/>
          <p:cNvSpPr/>
          <p:nvPr/>
        </p:nvSpPr>
        <p:spPr>
          <a:xfrm>
            <a:off x="3164205" y="1599883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平台角色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  <a:p>
            <a:pPr hangingPunct="0"/>
            <a:endParaRPr lang="zh-CN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任意多边形 8196"/>
          <p:cNvSpPr/>
          <p:nvPr/>
        </p:nvSpPr>
        <p:spPr>
          <a:xfrm>
            <a:off x="3159125" y="3448050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" name="矩形 8197"/>
          <p:cNvSpPr/>
          <p:nvPr/>
        </p:nvSpPr>
        <p:spPr>
          <a:xfrm>
            <a:off x="3853180" y="3527425"/>
            <a:ext cx="1236980" cy="24574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</a:t>
            </a: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7890" name="矩形 75777"/>
          <p:cNvSpPr/>
          <p:nvPr/>
        </p:nvSpPr>
        <p:spPr>
          <a:xfrm>
            <a:off x="6237288" y="2212975"/>
            <a:ext cx="1017587" cy="4921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t">
            <a:spAutoFit/>
          </a:bodyPr>
          <a:p>
            <a:pPr hangingPunct="0"/>
            <a:r>
              <a:rPr lang="zh-CN" altLang="en-US" sz="32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谢谢</a:t>
            </a:r>
            <a:endParaRPr lang="zh-CN" altLang="en-US" sz="32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grpSp>
        <p:nvGrpSpPr>
          <p:cNvPr id="37891" name="组合 75778"/>
          <p:cNvGrpSpPr/>
          <p:nvPr/>
        </p:nvGrpSpPr>
        <p:grpSpPr>
          <a:xfrm>
            <a:off x="206375" y="358775"/>
            <a:ext cx="6562725" cy="4422775"/>
            <a:chOff x="0" y="0"/>
            <a:chExt cx="6562725" cy="4422775"/>
          </a:xfrm>
        </p:grpSpPr>
        <p:sp>
          <p:nvSpPr>
            <p:cNvPr id="37892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893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平 台 角 色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784350" y="1874838"/>
            <a:ext cx="1276350" cy="495300"/>
          </a:xfrm>
          <a:prstGeom prst="round2Same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en-US" altLang="zh-CN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指导老师</a:t>
            </a:r>
            <a:endParaRPr lang="en-US" altLang="zh-CN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84350" y="808038"/>
            <a:ext cx="1274763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+mn-cs"/>
                <a:sym typeface="Calibri" panose="020F0502020204030204" pitchFamily="34" charset="0"/>
              </a:rPr>
              <a:t>学生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1006475" y="2838450"/>
            <a:ext cx="2555875" cy="695325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实习负责人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（院级教务、专业负责人）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006475" y="4062413"/>
            <a:ext cx="2784475" cy="495300"/>
          </a:xfrm>
          <a:prstGeom prst="round2Same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教务管理（校级、院级）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125788" y="2084388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546225"/>
            <a:ext cx="3997325" cy="115252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1、报名审核；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2、周日志批阅；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3、实习报告批阅；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4、实习成绩鉴定；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5、实习检查</a:t>
            </a:r>
            <a:r>
              <a:rPr lang="zh-CN" altLang="en-US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；</a:t>
            </a:r>
            <a:endParaRPr lang="zh-CN" altLang="en-US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3676650" y="3148013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6363" y="435451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125788" y="1017588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29163" y="2852738"/>
            <a:ext cx="4000500" cy="10556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1、发布实习计划（设置参与形式及实习要求、设置实习项目，分配指导老师）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2、实践基地管理；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3、查看统计报表；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29163" y="4062413"/>
            <a:ext cx="4000500" cy="7953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1、导入基础信息；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</a:t>
            </a: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查看统计报表；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2338" y="452438"/>
            <a:ext cx="3997325" cy="101758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、实习报名；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、签到、提交周日志；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、上传实习报告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、实习成绩鉴定；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、导出实习手册；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8" name="上箭头 17"/>
          <p:cNvSpPr/>
          <p:nvPr/>
        </p:nvSpPr>
        <p:spPr>
          <a:xfrm>
            <a:off x="2332038" y="363696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44738" y="243681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470025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4675" y="681038"/>
            <a:ext cx="7735888" cy="33480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PC</a:t>
            </a: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电脑端登录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选择“教师登录”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输入校名、账号、密码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登录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说明：第一次登入时可绑定手机或者邮箱，并重设密码。绑定手机或者邮箱以便忘记密码时可自行重置。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6627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1330" y="411480"/>
            <a:ext cx="7475855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0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81169" y="1117600"/>
            <a:ext cx="2462531" cy="33718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，选择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教师登录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30" y="2825750"/>
            <a:ext cx="7475855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3930015" y="4101465"/>
            <a:ext cx="2905760" cy="337185"/>
          </a:xfrm>
          <a:prstGeom prst="rect">
            <a:avLst/>
          </a:prstGeom>
          <a:noFill/>
          <a:effectLst>
            <a:glow rad="139700">
              <a:schemeClr val="accent3">
                <a:alpha val="4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，输入校名、账号、密码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2765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 160"/>
          <p:cNvSpPr/>
          <p:nvPr/>
        </p:nvSpPr>
        <p:spPr>
          <a:xfrm rot="19740000">
            <a:off x="5544820" y="8191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 录 指 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8674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25" y="454025"/>
            <a:ext cx="8766175" cy="42354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219075" y="882650"/>
            <a:ext cx="900113" cy="3717925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矩形 2"/>
          <p:cNvSpPr/>
          <p:nvPr/>
        </p:nvSpPr>
        <p:spPr>
          <a:xfrm>
            <a:off x="1212850" y="454025"/>
            <a:ext cx="5013325" cy="3556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文本框 4"/>
          <p:cNvSpPr txBox="1"/>
          <p:nvPr/>
        </p:nvSpPr>
        <p:spPr>
          <a:xfrm>
            <a:off x="5935344" y="472437"/>
            <a:ext cx="137858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导航菜单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5802" y="2240278"/>
            <a:ext cx="327025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功能菜单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52285" y="2498090"/>
            <a:ext cx="1216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功能区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17625" y="955675"/>
            <a:ext cx="7375525" cy="36449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" name="文本框 9"/>
          <p:cNvSpPr txBox="1"/>
          <p:nvPr/>
        </p:nvSpPr>
        <p:spPr>
          <a:xfrm>
            <a:off x="6227445" y="1217927"/>
            <a:ext cx="246570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修改个人资料或角色切换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4" name=" 160"/>
          <p:cNvSpPr/>
          <p:nvPr/>
        </p:nvSpPr>
        <p:spPr>
          <a:xfrm rot="19680000">
            <a:off x="8198485" y="9156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S5Z]23SKXHICE20%J{%VB}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5595" y="563880"/>
            <a:ext cx="8513445" cy="41998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697" name="矩形 59407"/>
          <p:cNvSpPr/>
          <p:nvPr/>
        </p:nvSpPr>
        <p:spPr>
          <a:xfrm>
            <a:off x="150813" y="23813"/>
            <a:ext cx="5961062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过程管理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报名审核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</a:rPr>
              <a:t>（针对自主安排和双向项目）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92325" y="886460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8035" y="2855595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报名审核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92388" y="2032000"/>
            <a:ext cx="4905375" cy="28797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5" name="矩形 14"/>
          <p:cNvSpPr/>
          <p:nvPr/>
        </p:nvSpPr>
        <p:spPr>
          <a:xfrm>
            <a:off x="1422400" y="1287780"/>
            <a:ext cx="6723380" cy="55372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7" name="文本框 16"/>
          <p:cNvSpPr txBox="1"/>
          <p:nvPr/>
        </p:nvSpPr>
        <p:spPr>
          <a:xfrm>
            <a:off x="7588885" y="981075"/>
            <a:ext cx="95694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筛选栏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93715" y="3068320"/>
            <a:ext cx="95694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岗位详情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10455" y="4290695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，审核岗位，通过或拒绝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1561465" y="9556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0260000">
            <a:off x="7105650" y="10775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9860000" flipH="1">
            <a:off x="4288155" y="4417695"/>
            <a:ext cx="568325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1221105" y="26403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U(CQE18C[Q)0I_G165UQ[`Q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5755" y="499745"/>
            <a:ext cx="8580120" cy="433451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0722" name="矩形 59407"/>
          <p:cNvSpPr/>
          <p:nvPr/>
        </p:nvSpPr>
        <p:spPr>
          <a:xfrm>
            <a:off x="151130" y="18098"/>
            <a:ext cx="3896995" cy="337185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过程管理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周日志批阅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5019" y="819150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8345" y="3279775"/>
            <a:ext cx="204851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周日志批阅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33345" y="2025650"/>
            <a:ext cx="5201920" cy="288988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8" name="文本框 17"/>
          <p:cNvSpPr txBox="1"/>
          <p:nvPr/>
        </p:nvSpPr>
        <p:spPr>
          <a:xfrm>
            <a:off x="5299075" y="3586480"/>
            <a:ext cx="117030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chemeClr val="accent6">
                    <a:lumMod val="75000"/>
                  </a:schemeClr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周日志详情</a:t>
            </a:r>
            <a:endParaRPr lang="zh-CN" altLang="en-US" sz="1400" noProof="1">
              <a:solidFill>
                <a:schemeClr val="accent6">
                  <a:lumMod val="75000"/>
                </a:schemeClr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32044" y="4219575"/>
            <a:ext cx="239776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，批阅，通过或退回修改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869565" y="2165350"/>
            <a:ext cx="177482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选中学生可导出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662430" y="7937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8900000" flipH="1">
            <a:off x="2172335" y="2215515"/>
            <a:ext cx="622935" cy="2057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20820000">
            <a:off x="7945120" y="31464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4540250" y="4296410"/>
            <a:ext cx="312420" cy="43116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3320000">
            <a:off x="1064260" y="29476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740015" y="3453765"/>
            <a:ext cx="109410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收藏周日志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]S%ZD$B9%XSP}UPXJRK]]J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060" y="483870"/>
            <a:ext cx="8538210" cy="43694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1746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过程管理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实习报告批阅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91994" y="783590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8345" y="3480435"/>
            <a:ext cx="204851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报告批阅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49195" y="2289175"/>
            <a:ext cx="6082665" cy="219456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8" name="文本框 17"/>
          <p:cNvSpPr txBox="1"/>
          <p:nvPr/>
        </p:nvSpPr>
        <p:spPr>
          <a:xfrm>
            <a:off x="6673215" y="3937635"/>
            <a:ext cx="117030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chemeClr val="accent6">
                    <a:lumMod val="75000"/>
                  </a:schemeClr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报告详情</a:t>
            </a:r>
            <a:endParaRPr lang="zh-CN" altLang="en-US" sz="1400" noProof="1">
              <a:solidFill>
                <a:schemeClr val="accent6">
                  <a:lumMod val="75000"/>
                </a:schemeClr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15005" y="3708400"/>
            <a:ext cx="239776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，批阅，通过或退回修改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74715" y="3401695"/>
            <a:ext cx="256794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可导出学生的实习手册存档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1588135" y="75819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20400000">
            <a:off x="7487920" y="30473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3320000" flipH="1">
            <a:off x="3484880" y="4134485"/>
            <a:ext cx="280035" cy="29273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1062355" y="31216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1448</Words>
  <Application>WPS 演示</Application>
  <PresentationFormat>全屏显示(16:9)</PresentationFormat>
  <Paragraphs>239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文鼎中楷体</vt:lpstr>
      <vt:lpstr>微软雅黑</vt:lpstr>
      <vt:lpstr>Times New Roman</vt:lpstr>
      <vt:lpstr>楷体_GB2312</vt:lpstr>
      <vt:lpstr>Arial Unicode MS</vt:lpstr>
      <vt:lpstr>Office 主题</vt:lpstr>
      <vt:lpstr>1_Office 主题 - Default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黑白调、</cp:lastModifiedBy>
  <cp:revision>336</cp:revision>
  <dcterms:created xsi:type="dcterms:W3CDTF">2017-01-09T09:44:00Z</dcterms:created>
  <dcterms:modified xsi:type="dcterms:W3CDTF">2018-09-03T05:44:43Z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