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7" r:id="rId6"/>
  </p:sldMasterIdLst>
  <p:notesMasterIdLst>
    <p:notesMasterId r:id="rId17"/>
  </p:notesMasterIdLst>
  <p:handoutMasterIdLst>
    <p:handoutMasterId r:id="rId32"/>
  </p:handoutMasterIdLst>
  <p:sldIdLst>
    <p:sldId id="396" r:id="rId7"/>
    <p:sldId id="438" r:id="rId8"/>
    <p:sldId id="641" r:id="rId9"/>
    <p:sldId id="642" r:id="rId10"/>
    <p:sldId id="643" r:id="rId11"/>
    <p:sldId id="645" r:id="rId12"/>
    <p:sldId id="591" r:id="rId13"/>
    <p:sldId id="621" r:id="rId14"/>
    <p:sldId id="606" r:id="rId15"/>
    <p:sldId id="504" r:id="rId16"/>
    <p:sldId id="505" r:id="rId18"/>
    <p:sldId id="662" r:id="rId19"/>
    <p:sldId id="607" r:id="rId20"/>
    <p:sldId id="663" r:id="rId21"/>
    <p:sldId id="593" r:id="rId22"/>
    <p:sldId id="609" r:id="rId23"/>
    <p:sldId id="664" r:id="rId24"/>
    <p:sldId id="624" r:id="rId25"/>
    <p:sldId id="626" r:id="rId26"/>
    <p:sldId id="628" r:id="rId27"/>
    <p:sldId id="668" r:id="rId28"/>
    <p:sldId id="665" r:id="rId29"/>
    <p:sldId id="666" r:id="rId30"/>
    <p:sldId id="667" r:id="rId31"/>
  </p:sldIdLst>
  <p:sldSz cx="9144000" cy="514350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24"/>
    <a:srgbClr val="DF0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778" y="72"/>
      </p:cViewPr>
      <p:guideLst>
        <p:guide orient="horz" pos="1618"/>
        <p:guide pos="28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B58FC17-8546-410E-9784-597C865A874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434" name="幻灯片图像占位符 614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1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幻灯片图像占位符 1"/>
          <p:cNvSpPr/>
          <p:nvPr>
            <p:ph type="sldImg"/>
          </p:nvPr>
        </p:nvSpPr>
        <p:spPr/>
      </p:sp>
      <p:sp>
        <p:nvSpPr>
          <p:cNvPr id="29698" name="文本占位符 2"/>
          <p:cNvSpPr/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幻灯片图像占位符 1"/>
          <p:cNvSpPr/>
          <p:nvPr>
            <p:ph type="sldImg"/>
          </p:nvPr>
        </p:nvSpPr>
        <p:spPr/>
      </p:sp>
      <p:sp>
        <p:nvSpPr>
          <p:cNvPr id="31746" name="文本占位符 2"/>
          <p:cNvSpPr/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幻灯片图像占位符 1"/>
          <p:cNvSpPr/>
          <p:nvPr>
            <p:ph type="sldImg"/>
          </p:nvPr>
        </p:nvSpPr>
        <p:spPr/>
      </p:sp>
      <p:sp>
        <p:nvSpPr>
          <p:cNvPr id="34818" name="文本占位符 2"/>
          <p:cNvSpPr/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幻灯片图像占位符 1"/>
          <p:cNvSpPr/>
          <p:nvPr>
            <p:ph type="sldImg"/>
          </p:nvPr>
        </p:nvSpPr>
        <p:spPr/>
      </p:sp>
      <p:sp>
        <p:nvSpPr>
          <p:cNvPr id="38914" name="文本占位符 2"/>
          <p:cNvSpPr/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6082" name="幻灯片图像占位符 33792"/>
          <p:cNvSpPr>
            <a:spLocks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6083" name="文本占位符 33793"/>
          <p:cNvSpPr>
            <a:spLocks noGrp="1"/>
          </p:cNvSpPr>
          <p:nvPr>
            <p:ph type="body" sz="quarter"/>
          </p:nvPr>
        </p:nvSpPr>
        <p:spPr/>
        <p:txBody>
          <a:bodyPr wrap="square" lIns="91440" tIns="45720" rIns="91440" bIns="45720" anchor="t"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8130" name="幻灯片图像占位符 33792"/>
          <p:cNvSpPr>
            <a:spLocks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8131" name="文本占位符 33793"/>
          <p:cNvSpPr>
            <a:spLocks noGrp="1"/>
          </p:cNvSpPr>
          <p:nvPr>
            <p:ph type="body" sz="quarter"/>
          </p:nvPr>
        </p:nvSpPr>
        <p:spPr/>
        <p:txBody>
          <a:bodyPr wrap="square" lIns="91440" tIns="45720" rIns="91440" bIns="45720" anchor="t"/>
          <a:p>
            <a:pPr lvl="0" eaLnBrk="1"/>
            <a:r>
              <a:rPr lang="en-US" altLang="zh-CN" dirty="0">
                <a:ea typeface="宋体" panose="02010600030101010101" pitchFamily="2" charset="-122"/>
              </a:rPr>
              <a:t>▲</a:t>
            </a:r>
            <a:r>
              <a:rPr lang="zh-CN" altLang="en-US" dirty="0">
                <a:ea typeface="宋体" panose="02010600030101010101" pitchFamily="2" charset="-122"/>
              </a:rPr>
              <a:t>各种实习形式都可以有效的执行实习标准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3594BDD-D939-4DF7-86EB-346A32C10C0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2C4B7B9-FCE9-48A4-A7BC-8FEE13B8B4FC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D61D1CA-1D24-46C3-BEC7-2E74C3D8A35E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37BE208-50EA-4E15-A3C9-9578CD68F344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E60420C-BEC7-434C-B932-A3E6D88F6B8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1EBF290-4EC0-4EFE-90CD-25965C6F48C6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E71180F-1208-46E2-A2DE-46D92196117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DB995F2-0D11-4B73-9891-77E977D6141D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A6A94FA-B3C7-4CAF-BD25-A4E0C4EA2DF1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6A5751E-49F6-4379-8A14-410F26994F1D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58F5C30-0D4E-4D41-A5FA-973A9ED1348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4" Type="http://schemas.openxmlformats.org/officeDocument/2006/relationships/image" Target="../media/image4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6" Type="http://schemas.openxmlformats.org/officeDocument/2006/relationships/theme" Target="../theme/theme4.xml"/><Relationship Id="rId15" Type="http://schemas.openxmlformats.org/officeDocument/2006/relationships/image" Target="../media/image2.png"/><Relationship Id="rId14" Type="http://schemas.openxmlformats.org/officeDocument/2006/relationships/image" Target="../media/image5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4"/>
          <p:cNvSpPr/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/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731996-B291-4B89-8C3B-D250BAAE2653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2048" descr="imag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2049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2050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B4AC900-9861-434F-AEDD-43C3FF0E6B1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074" name="图片 3072" descr="imag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3073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3074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39FBC4-C43B-40C2-A217-7F9196C512A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098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4099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54630B-4C3B-4DAA-B3EF-B9D0B4244D3C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3E04312-E6C1-418D-B44E-0322F8AAF696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2.png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8.png"/><Relationship Id="rId3" Type="http://schemas.openxmlformats.org/officeDocument/2006/relationships/image" Target="../media/image33.png"/><Relationship Id="rId2" Type="http://schemas.openxmlformats.org/officeDocument/2006/relationships/slide" Target="slide1.xml"/><Relationship Id="rId1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9458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9459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9460" name="任意多边形 7171"/>
          <p:cNvSpPr/>
          <p:nvPr/>
        </p:nvSpPr>
        <p:spPr>
          <a:xfrm>
            <a:off x="-11112" y="4262438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9461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9462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793750" y="31750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1711325" y="1768475"/>
            <a:ext cx="5754688" cy="49212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lIns="45720" rIns="4572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</a:t>
            </a:r>
            <a:endParaRPr kumimoji="0" lang="zh-CN" altLang="en-US" sz="26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微软雅黑" panose="020B0503020204020204" pitchFamily="34" charset="-122"/>
            </a:endParaRPr>
          </a:p>
        </p:txBody>
      </p:sp>
      <p:pic>
        <p:nvPicPr>
          <p:cNvPr id="19464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矩形 1"/>
          <p:cNvSpPr/>
          <p:nvPr/>
        </p:nvSpPr>
        <p:spPr>
          <a:xfrm>
            <a:off x="2384425" y="1814513"/>
            <a:ext cx="4657725" cy="584200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lIns="45720" r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实习负责人操作指南 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 descr="canvas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755" y="432435"/>
            <a:ext cx="7736205" cy="4498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8674" name="文本框 7"/>
          <p:cNvSpPr txBox="1"/>
          <p:nvPr/>
        </p:nvSpPr>
        <p:spPr>
          <a:xfrm>
            <a:off x="176213" y="26988"/>
            <a:ext cx="3054350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一、设置参与形式与实习要求</a:t>
            </a:r>
            <a:endParaRPr lang="zh-CN" altLang="en-US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6030" y="842645"/>
            <a:ext cx="3502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，选择参与形式；参与形式可多选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75860" y="2781935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，根据实际情况设置实习要求</a:t>
            </a:r>
            <a:endParaRPr lang="zh-CN" altLang="en-US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8678" name="文本框 7"/>
          <p:cNvSpPr txBox="1"/>
          <p:nvPr/>
        </p:nvSpPr>
        <p:spPr>
          <a:xfrm>
            <a:off x="2116455" y="2034223"/>
            <a:ext cx="2740025" cy="2060575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50615" y="4424045"/>
            <a:ext cx="3502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，上传教学大纲等附件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" name=" 160"/>
          <p:cNvSpPr/>
          <p:nvPr/>
        </p:nvSpPr>
        <p:spPr>
          <a:xfrm rot="10080000">
            <a:off x="3562350" y="12357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3500000">
            <a:off x="3208655" y="45091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自主实习设置</a:t>
            </a:r>
            <a:endParaRPr lang="zh-CN" altLang="en-US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4510" y="549275"/>
            <a:ext cx="7949565" cy="4237355"/>
          </a:xfrm>
          <a:prstGeom prst="rect">
            <a:avLst/>
          </a:prstGeom>
        </p:spPr>
      </p:pic>
      <p:sp>
        <p:nvSpPr>
          <p:cNvPr id="3" name=" 160"/>
          <p:cNvSpPr/>
          <p:nvPr/>
        </p:nvSpPr>
        <p:spPr>
          <a:xfrm rot="2760000">
            <a:off x="6817995" y="31400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05830" y="2778125"/>
            <a:ext cx="140589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新建自主安排</a:t>
            </a:r>
            <a:endParaRPr lang="zh-CN" altLang="en-US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文本框 7"/>
          <p:cNvSpPr txBox="1"/>
          <p:nvPr/>
        </p:nvSpPr>
        <p:spPr>
          <a:xfrm>
            <a:off x="230188" y="26988"/>
            <a:ext cx="4043362" cy="3381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自主实习分配指导老师</a:t>
            </a:r>
            <a:endParaRPr lang="zh-CN" altLang="en-US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513" y="365125"/>
            <a:ext cx="7240588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2" name="文本框 4"/>
          <p:cNvSpPr txBox="1"/>
          <p:nvPr/>
        </p:nvSpPr>
        <p:spPr>
          <a:xfrm>
            <a:off x="6992938" y="2187575"/>
            <a:ext cx="2122487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，单个关联指导老师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1391285" y="2660968"/>
            <a:ext cx="7300913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5" name="文本框 8"/>
          <p:cNvSpPr txBox="1"/>
          <p:nvPr/>
        </p:nvSpPr>
        <p:spPr>
          <a:xfrm>
            <a:off x="2482850" y="3900805"/>
            <a:ext cx="296545" cy="1076325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2777" name="文本框 10"/>
          <p:cNvSpPr txBox="1"/>
          <p:nvPr/>
        </p:nvSpPr>
        <p:spPr>
          <a:xfrm>
            <a:off x="3905885" y="2931795"/>
            <a:ext cx="2938463" cy="3381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，多选后，批量分配指导老师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7170420" y="19792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9960000">
            <a:off x="2882900" y="3533140"/>
            <a:ext cx="167513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920000">
            <a:off x="6793865" y="3413760"/>
            <a:ext cx="1254125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8230" y="2728278"/>
            <a:ext cx="6289675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35" y="363538"/>
            <a:ext cx="7778750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5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集中实习设置</a:t>
            </a:r>
            <a:endParaRPr lang="zh-CN" altLang="en-US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41819" y="1604010"/>
            <a:ext cx="219710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设置实习项目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endParaRPr lang="en-US" altLang="zh-CN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53198" y="3639185"/>
            <a:ext cx="219710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新建集中安排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endParaRPr lang="en-US" altLang="zh-CN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" name=" 160"/>
          <p:cNvSpPr/>
          <p:nvPr/>
        </p:nvSpPr>
        <p:spPr>
          <a:xfrm rot="10500000">
            <a:off x="7152005" y="19653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3960000">
            <a:off x="7372985" y="41827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集中实习设置</a:t>
            </a:r>
            <a:endParaRPr lang="zh-CN" altLang="en-US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88" y="430213"/>
            <a:ext cx="4338638" cy="43926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138" y="431800"/>
            <a:ext cx="4405313" cy="4391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5844" name="文本框 7"/>
          <p:cNvSpPr txBox="1"/>
          <p:nvPr/>
        </p:nvSpPr>
        <p:spPr>
          <a:xfrm>
            <a:off x="230188" y="1155700"/>
            <a:ext cx="4127500" cy="83026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*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必填</a:t>
            </a:r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</a:t>
            </a:r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5845" name="文本框 9"/>
          <p:cNvSpPr txBox="1"/>
          <p:nvPr/>
        </p:nvSpPr>
        <p:spPr>
          <a:xfrm>
            <a:off x="5349875" y="2579688"/>
            <a:ext cx="4003675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、输入日程名称、起止时间、实习安排</a:t>
            </a:r>
            <a:endParaRPr lang="zh-CN" altLang="en-US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en-US" altLang="zh-CN">
                <a:solidFill>
                  <a:srgbClr val="00B050"/>
                </a:solidFill>
                <a:latin typeface="文鼎中楷体" panose="03000600000000000000" charset="-122"/>
                <a:ea typeface="文鼎中楷体" panose="03000600000000000000" charset="-122"/>
              </a:rPr>
              <a:t>      </a:t>
            </a:r>
            <a:endParaRPr lang="zh-CN" altLang="en-US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48188" y="217488"/>
            <a:ext cx="4151313" cy="20843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866" name="矩形 26624"/>
          <p:cNvSpPr/>
          <p:nvPr/>
        </p:nvSpPr>
        <p:spPr>
          <a:xfrm>
            <a:off x="50800" y="-9525"/>
            <a:ext cx="440690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一、</a:t>
            </a:r>
            <a:r>
              <a:rPr lang="zh-CN" altLang="en-US" sz="1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设置集中实习项目</a:t>
            </a:r>
            <a:r>
              <a:rPr lang="en-US" altLang="zh-CN" sz="1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选择参与学生，关联指导老师</a:t>
            </a:r>
            <a:endParaRPr lang="zh-CN" altLang="en-US" sz="14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69255" y="1550670"/>
            <a:ext cx="372618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，选中学生后，点击关联指导老师</a:t>
            </a:r>
            <a:endParaRPr lang="zh-CN" altLang="en-US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6869" name="文本框 1"/>
          <p:cNvSpPr txBox="1"/>
          <p:nvPr/>
        </p:nvSpPr>
        <p:spPr>
          <a:xfrm>
            <a:off x="496888" y="4476750"/>
            <a:ext cx="8043862" cy="307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说明：如在设置实习项目时已按照该路径关联导师，则不需要在</a:t>
            </a: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分配指导老师</a:t>
            </a: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模块进行再次关联</a:t>
            </a:r>
            <a:endParaRPr lang="zh-CN" altLang="en-US" sz="1400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450850"/>
            <a:ext cx="4297363" cy="31305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188" y="2392363"/>
            <a:ext cx="4151313" cy="20843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0" name=" 160"/>
          <p:cNvSpPr/>
          <p:nvPr/>
        </p:nvSpPr>
        <p:spPr>
          <a:xfrm rot="19980000">
            <a:off x="7726680" y="1129665"/>
            <a:ext cx="513080" cy="14986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DF003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84275" y="2201545"/>
            <a:ext cx="178054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，选择参与学生</a:t>
            </a:r>
            <a:endParaRPr lang="zh-CN" altLang="en-US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9980000">
            <a:off x="1796415" y="17589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0378" y="2680335"/>
            <a:ext cx="6429375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75" y="436563"/>
            <a:ext cx="7527925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7891" name="文本框 7"/>
          <p:cNvSpPr txBox="1"/>
          <p:nvPr/>
        </p:nvSpPr>
        <p:spPr>
          <a:xfrm>
            <a:off x="230188" y="26988"/>
            <a:ext cx="3546475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sz="14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双向选择设置</a:t>
            </a:r>
            <a:endParaRPr lang="zh-CN" altLang="en-US" sz="14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32294" y="1604010"/>
            <a:ext cx="219710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设置实习项目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endParaRPr lang="en-US" altLang="zh-CN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83070" y="3591560"/>
            <a:ext cx="219710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新建双向选择</a:t>
            </a:r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endParaRPr lang="en-US" altLang="zh-CN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4" name=" 160"/>
          <p:cNvSpPr/>
          <p:nvPr/>
        </p:nvSpPr>
        <p:spPr>
          <a:xfrm rot="9240000">
            <a:off x="6868795" y="192468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9540000">
            <a:off x="7308215" y="41186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文本框 7"/>
          <p:cNvSpPr txBox="1"/>
          <p:nvPr/>
        </p:nvSpPr>
        <p:spPr>
          <a:xfrm>
            <a:off x="230188" y="26988"/>
            <a:ext cx="3546475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一、设置实习项目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双向选择设置</a:t>
            </a:r>
            <a:endParaRPr lang="zh-CN" altLang="en-US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4" name="图片 3" descr="canvas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0188" y="412750"/>
            <a:ext cx="7231063" cy="45402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4053840" y="878205"/>
            <a:ext cx="21196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，输入项目名称</a:t>
            </a:r>
            <a:endParaRPr lang="zh-CN" altLang="en-US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82869" y="2305050"/>
            <a:ext cx="399415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，输入实习目的、实习内容、实习要求等</a:t>
            </a:r>
            <a:endParaRPr lang="zh-CN" altLang="en-US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95650" y="3017519"/>
            <a:ext cx="21196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，选择参与学生</a:t>
            </a:r>
            <a:endParaRPr lang="zh-CN" altLang="en-US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537585" y="3597910"/>
            <a:ext cx="261556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6</a:t>
            </a:r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，输入项目参与上限</a:t>
            </a:r>
            <a:endParaRPr lang="zh-CN" altLang="en-US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" name=" 160"/>
          <p:cNvSpPr/>
          <p:nvPr/>
        </p:nvSpPr>
        <p:spPr>
          <a:xfrm rot="10080000">
            <a:off x="3486150" y="9918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5913120" y="20707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 160"/>
          <p:cNvSpPr/>
          <p:nvPr/>
        </p:nvSpPr>
        <p:spPr>
          <a:xfrm rot="10380000">
            <a:off x="2731135" y="32651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160"/>
          <p:cNvSpPr/>
          <p:nvPr/>
        </p:nvSpPr>
        <p:spPr>
          <a:xfrm rot="9840000">
            <a:off x="2968625" y="37509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文本框 7"/>
          <p:cNvSpPr txBox="1"/>
          <p:nvPr/>
        </p:nvSpPr>
        <p:spPr>
          <a:xfrm>
            <a:off x="2127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二、实践基地管理</a:t>
            </a:r>
            <a:endParaRPr lang="zh-CN" altLang="en-US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00163" y="731838"/>
            <a:ext cx="6543675" cy="26289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实践基地管理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基地单位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导航按钮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实践基地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功能菜单按钮，进入实践基地列表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添加实践基地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按钮，单独新增实践基地信息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批量导入实践基地信息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为实践基地增加岗位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canvas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713" y="2717800"/>
            <a:ext cx="6940550" cy="22479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25" y="438150"/>
            <a:ext cx="6991350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1987" name="文本框 7"/>
          <p:cNvSpPr txBox="1"/>
          <p:nvPr/>
        </p:nvSpPr>
        <p:spPr>
          <a:xfrm>
            <a:off x="212725" y="19050"/>
            <a:ext cx="4064000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二、实践基地管理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添加实践基地</a:t>
            </a:r>
            <a:endParaRPr lang="zh-CN" altLang="en-US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77745" y="838199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基地单位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9524" y="1448434"/>
            <a:ext cx="19970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实践基地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10810" y="1350644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3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</a:t>
            </a:r>
            <a:r>
              <a:rPr lang="zh-CN" altLang="en-US" noProof="1" dirty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  <a:sym typeface="+mn-ea"/>
              </a:rPr>
              <a:t>添加实践基地</a:t>
            </a:r>
            <a:endParaRPr lang="zh-CN" altLang="en-US" noProof="1" dirty="0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51350" y="3836669"/>
            <a:ext cx="255651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4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，填写</a:t>
            </a:r>
            <a:r>
              <a:rPr lang="zh-CN" altLang="en-US" noProof="1" dirty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  <a:sym typeface="+mn-ea"/>
              </a:rPr>
              <a:t>基地信息，保存</a:t>
            </a:r>
            <a:endParaRPr lang="zh-CN" altLang="en-US" noProof="1" dirty="0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  <a:sym typeface="+mn-ea"/>
            </a:endParaRPr>
          </a:p>
        </p:txBody>
      </p:sp>
      <p:sp>
        <p:nvSpPr>
          <p:cNvPr id="11" name=" 160"/>
          <p:cNvSpPr/>
          <p:nvPr/>
        </p:nvSpPr>
        <p:spPr>
          <a:xfrm rot="13320000">
            <a:off x="2396490" y="6940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 160"/>
          <p:cNvSpPr/>
          <p:nvPr/>
        </p:nvSpPr>
        <p:spPr>
          <a:xfrm rot="19920000">
            <a:off x="6270625" y="11601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160"/>
          <p:cNvSpPr/>
          <p:nvPr/>
        </p:nvSpPr>
        <p:spPr>
          <a:xfrm rot="13320000">
            <a:off x="1111250" y="13398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160"/>
          <p:cNvSpPr/>
          <p:nvPr/>
        </p:nvSpPr>
        <p:spPr>
          <a:xfrm rot="10980000">
            <a:off x="3954145" y="37579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任意多边形 8198"/>
          <p:cNvSpPr/>
          <p:nvPr/>
        </p:nvSpPr>
        <p:spPr>
          <a:xfrm>
            <a:off x="3201988" y="2933700"/>
            <a:ext cx="3644900" cy="404813"/>
          </a:xfrm>
          <a:custGeom>
            <a:avLst/>
            <a:gdLst/>
            <a:ahLst/>
            <a:cxnLst>
              <a:cxn ang="0">
                <a:pos x="125715" y="141272"/>
              </a:cxn>
              <a:cxn ang="0">
                <a:pos x="125715" y="404813"/>
              </a:cxn>
              <a:cxn ang="0">
                <a:pos x="0" y="404813"/>
              </a:cxn>
              <a:cxn ang="0">
                <a:pos x="0" y="404457"/>
              </a:cxn>
              <a:cxn ang="0">
                <a:pos x="125715" y="141272"/>
              </a:cxn>
              <a:cxn ang="0">
                <a:pos x="460844" y="0"/>
              </a:cxn>
              <a:cxn ang="0">
                <a:pos x="3644900" y="0"/>
              </a:cxn>
              <a:cxn ang="0">
                <a:pos x="3644900" y="404813"/>
              </a:cxn>
              <a:cxn ang="0">
                <a:pos x="460844" y="404813"/>
              </a:cxn>
              <a:cxn ang="0">
                <a:pos x="460844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2" name="矩形 8199"/>
          <p:cNvSpPr/>
          <p:nvPr/>
        </p:nvSpPr>
        <p:spPr>
          <a:xfrm>
            <a:off x="3951288" y="2997200"/>
            <a:ext cx="2671762" cy="277813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zh-CN" altLang="zh-CN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实习负责人操作指南</a:t>
            </a:r>
            <a:endParaRPr lang="zh-CN" altLang="zh-CN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048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0484" name="任意多边形 8198"/>
          <p:cNvSpPr/>
          <p:nvPr/>
        </p:nvSpPr>
        <p:spPr>
          <a:xfrm>
            <a:off x="3201988" y="175577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hangingPunct="0"/>
            <a:r>
              <a:rPr lang="en-US" altLang="zh-CN" dirty="0">
                <a:latin typeface="文鼎中楷体" panose="03000600000000000000" charset="-122"/>
                <a:ea typeface="文鼎中楷体" panose="03000600000000000000" charset="-122"/>
              </a:rPr>
              <a:t>      </a:t>
            </a:r>
            <a:r>
              <a:rPr lang="zh-CN" altLang="zh-CN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</a:rPr>
              <a:t>登录指南</a:t>
            </a:r>
            <a:endParaRPr lang="zh-CN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325" y="357188"/>
            <a:ext cx="5516563" cy="22526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3010" name="文本框 7"/>
          <p:cNvSpPr txBox="1"/>
          <p:nvPr/>
        </p:nvSpPr>
        <p:spPr>
          <a:xfrm>
            <a:off x="212725" y="19050"/>
            <a:ext cx="3465513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二、实践基地管理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批量导入基地</a:t>
            </a:r>
            <a:endParaRPr lang="zh-CN" altLang="en-US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43011" name="图片 1" descr="返回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3013" y="4592638"/>
            <a:ext cx="242887" cy="242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825" y="2724150"/>
            <a:ext cx="5507038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3013" name="文本框 15"/>
          <p:cNvSpPr txBox="1"/>
          <p:nvPr/>
        </p:nvSpPr>
        <p:spPr>
          <a:xfrm>
            <a:off x="6565900" y="480378"/>
            <a:ext cx="1854200" cy="18145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，下载实践基地导入模板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，参照填写示例，填写实践基地信息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，上传模板文件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3014" name="文本框 13"/>
          <p:cNvSpPr txBox="1"/>
          <p:nvPr/>
        </p:nvSpPr>
        <p:spPr>
          <a:xfrm>
            <a:off x="36830" y="4137660"/>
            <a:ext cx="286385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实践基地导入模板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&amp;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填写说明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 160"/>
          <p:cNvSpPr/>
          <p:nvPr/>
        </p:nvSpPr>
        <p:spPr>
          <a:xfrm rot="13980000">
            <a:off x="1478280" y="227838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9840000">
            <a:off x="3910965" y="21723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20580000">
            <a:off x="2122805" y="38100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文本框 7"/>
          <p:cNvSpPr txBox="1"/>
          <p:nvPr/>
        </p:nvSpPr>
        <p:spPr>
          <a:xfrm>
            <a:off x="212725" y="19050"/>
            <a:ext cx="3465513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二、实践基地管理</a:t>
            </a:r>
            <a:r>
              <a:rPr lang="en-US" altLang="zh-CN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批量导入基地</a:t>
            </a:r>
            <a:endParaRPr lang="zh-CN" altLang="en-US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405" y="455930"/>
            <a:ext cx="8291830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70" y="2714625"/>
            <a:ext cx="8292465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9"/>
          <p:cNvSpPr txBox="1"/>
          <p:nvPr/>
        </p:nvSpPr>
        <p:spPr>
          <a:xfrm>
            <a:off x="7272655" y="1366520"/>
            <a:ext cx="146558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</a:t>
            </a:r>
            <a:r>
              <a:rPr lang="zh-CN" altLang="en-US" noProof="1" dirty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  <a:sym typeface="+mn-ea"/>
              </a:rPr>
              <a:t>添加岗位</a:t>
            </a:r>
            <a:endParaRPr lang="zh-CN" altLang="en-US" noProof="1" dirty="0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78553" y="3790950"/>
            <a:ext cx="25304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，完善岗位信息，保存</a:t>
            </a:r>
            <a:endParaRPr lang="zh-CN" altLang="en-US" noProof="1" dirty="0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</p:txBody>
      </p:sp>
      <p:sp>
        <p:nvSpPr>
          <p:cNvPr id="44039" name="文本框 7"/>
          <p:cNvSpPr txBox="1"/>
          <p:nvPr/>
        </p:nvSpPr>
        <p:spPr>
          <a:xfrm>
            <a:off x="6410325" y="3282315"/>
            <a:ext cx="22790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*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岗位名称不确定的话，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   可以统一实习生岗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10140000">
            <a:off x="8171180" y="17602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9060000">
            <a:off x="3684270" y="435038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矩形 32788"/>
          <p:cNvSpPr/>
          <p:nvPr/>
        </p:nvSpPr>
        <p:spPr>
          <a:xfrm>
            <a:off x="0" y="0"/>
            <a:ext cx="1960563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   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三、查看统计报表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00163" y="731838"/>
            <a:ext cx="6543675" cy="18986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查看统计报表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统计报表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导航按钮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点击需要查看的统计报表功能菜单，查看数据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导出数据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跳转下载中心，下载数据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325" y="530860"/>
            <a:ext cx="8392795" cy="24091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7106" name="矩形 32788"/>
          <p:cNvSpPr/>
          <p:nvPr/>
        </p:nvSpPr>
        <p:spPr>
          <a:xfrm>
            <a:off x="0" y="0"/>
            <a:ext cx="19621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三、查看统计报表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50235" y="1068704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统计报表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2540" y="1720850"/>
            <a:ext cx="255714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，点击相应报表名称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69685" y="1621155"/>
            <a:ext cx="154749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3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，导出数据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pic>
        <p:nvPicPr>
          <p:cNvPr id="47113" name="图片 2" descr="返回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3013" y="4592638"/>
            <a:ext cx="242887" cy="242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文本框 13"/>
          <p:cNvSpPr txBox="1"/>
          <p:nvPr/>
        </p:nvSpPr>
        <p:spPr>
          <a:xfrm>
            <a:off x="4512310" y="2602864"/>
            <a:ext cx="31991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4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确认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跳转下载中心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725" y="3036570"/>
            <a:ext cx="8367395" cy="179895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/>
          <p:cNvSpPr txBox="1"/>
          <p:nvPr/>
        </p:nvSpPr>
        <p:spPr>
          <a:xfrm>
            <a:off x="5380990" y="3956050"/>
            <a:ext cx="31991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5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下载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需要的统计报表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2100000">
            <a:off x="7363460" y="443738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3918585" y="26079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9920000">
            <a:off x="7505700" y="13328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160"/>
          <p:cNvSpPr/>
          <p:nvPr/>
        </p:nvSpPr>
        <p:spPr>
          <a:xfrm rot="13320000">
            <a:off x="1060450" y="15703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 160"/>
          <p:cNvSpPr/>
          <p:nvPr/>
        </p:nvSpPr>
        <p:spPr>
          <a:xfrm rot="13320000">
            <a:off x="3814445" y="8801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3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dirty="0">
                <a:latin typeface="文鼎中楷体" panose="03000600000000000000" charset="-122"/>
                <a:ea typeface="文鼎中楷体" panose="03000600000000000000" charset="-122"/>
              </a:rPr>
              <a:t>                          </a:t>
            </a: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9154" name="矩形 75777"/>
          <p:cNvSpPr/>
          <p:nvPr/>
        </p:nvSpPr>
        <p:spPr>
          <a:xfrm>
            <a:off x="5838190" y="2212975"/>
            <a:ext cx="1416685" cy="83058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t">
            <a:spAutoFit/>
          </a:bodyPr>
          <a:p>
            <a:r>
              <a:rPr lang="zh-CN" altLang="en-US" sz="54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谢谢</a:t>
            </a:r>
            <a:endParaRPr lang="zh-CN" altLang="en-US" sz="54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9156" name="任意多边形 75779"/>
          <p:cNvSpPr/>
          <p:nvPr/>
        </p:nvSpPr>
        <p:spPr>
          <a:xfrm>
            <a:off x="206375" y="358775"/>
            <a:ext cx="6562725" cy="4422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21600" h="21600">
                <a:moveTo>
                  <a:pt x="21600" y="14644"/>
                </a:moveTo>
                <a:cubicBezTo>
                  <a:pt x="21594" y="17103"/>
                  <a:pt x="21589" y="19141"/>
                  <a:pt x="21583" y="21600"/>
                </a:cubicBezTo>
                <a:lnTo>
                  <a:pt x="0" y="21600"/>
                </a:lnTo>
                <a:lnTo>
                  <a:pt x="0" y="0"/>
                </a:lnTo>
                <a:lnTo>
                  <a:pt x="21583" y="0"/>
                </a:lnTo>
                <a:cubicBezTo>
                  <a:pt x="21575" y="2217"/>
                  <a:pt x="21547" y="6767"/>
                  <a:pt x="21547" y="6767"/>
                </a:cubicBezTo>
              </a:path>
            </a:pathLst>
          </a:custGeom>
          <a:noFill/>
          <a:ln w="38100" cap="sq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 录 指 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1506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4675" y="681038"/>
            <a:ext cx="7735888" cy="33480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PC</a:t>
            </a: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电脑端登录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DF003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DF003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选择“教师登录”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输入校名、账号、密码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登录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说明：第一次登入时可绑定手机或者邮箱，并重设密码。绑定手机或者邮箱以便忘记密码时可自行重置。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663" y="411163"/>
            <a:ext cx="6615113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2530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 录 指 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2531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81169" y="1021080"/>
            <a:ext cx="2462531" cy="33718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3F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3F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，选择</a:t>
            </a:r>
            <a:r>
              <a:rPr lang="en-US" altLang="zh-CN" noProof="1">
                <a:solidFill>
                  <a:srgbClr val="DF003F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3F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教师登录</a:t>
            </a:r>
            <a:r>
              <a:rPr lang="en-US" altLang="zh-CN" noProof="1">
                <a:solidFill>
                  <a:srgbClr val="DF003F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noProof="1">
              <a:solidFill>
                <a:srgbClr val="DF003F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3008" y="2751455"/>
            <a:ext cx="5819775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1118870" y="4170680"/>
            <a:ext cx="2905760" cy="337185"/>
          </a:xfrm>
          <a:prstGeom prst="rect">
            <a:avLst/>
          </a:prstGeom>
          <a:noFill/>
          <a:effectLst>
            <a:glow rad="139700">
              <a:schemeClr val="accent3">
                <a:alpha val="4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，输入校名、账号、密码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4" name=" 160"/>
          <p:cNvSpPr/>
          <p:nvPr/>
        </p:nvSpPr>
        <p:spPr>
          <a:xfrm rot="20220000">
            <a:off x="4793615" y="7518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20400000">
            <a:off x="3377565" y="43167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 录 指 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3554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25" y="454025"/>
            <a:ext cx="8766175" cy="42354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219075" y="882650"/>
            <a:ext cx="900113" cy="3717925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矩形 2"/>
          <p:cNvSpPr/>
          <p:nvPr/>
        </p:nvSpPr>
        <p:spPr>
          <a:xfrm>
            <a:off x="1693863" y="490538"/>
            <a:ext cx="4516438" cy="392113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文本框 4"/>
          <p:cNvSpPr txBox="1"/>
          <p:nvPr/>
        </p:nvSpPr>
        <p:spPr>
          <a:xfrm>
            <a:off x="5935344" y="490851"/>
            <a:ext cx="137858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导航菜单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5801" y="2240277"/>
            <a:ext cx="327025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功能菜单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40575" y="2131060"/>
            <a:ext cx="1216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功能区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17625" y="955675"/>
            <a:ext cx="7375525" cy="36449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" name="文本框 9"/>
          <p:cNvSpPr txBox="1"/>
          <p:nvPr/>
        </p:nvSpPr>
        <p:spPr>
          <a:xfrm>
            <a:off x="6227445" y="1217926"/>
            <a:ext cx="246570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修改个人资料或角色切换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4" name=" 160"/>
          <p:cNvSpPr/>
          <p:nvPr/>
        </p:nvSpPr>
        <p:spPr>
          <a:xfrm rot="19920000">
            <a:off x="8130540" y="8699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平 台 角 色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784350" y="1874838"/>
            <a:ext cx="1276350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+mn-cs"/>
                <a:sym typeface="Calibri" panose="020F0502020204030204" pitchFamily="34" charset="0"/>
              </a:rPr>
              <a:t>指导老师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84350" y="808038"/>
            <a:ext cx="1274763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+mn-cs"/>
                <a:sym typeface="Calibri" panose="020F0502020204030204" pitchFamily="34" charset="0"/>
              </a:rPr>
              <a:t>学生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1006475" y="2838450"/>
            <a:ext cx="2555875" cy="695325"/>
          </a:xfrm>
          <a:prstGeom prst="round2SameRect">
            <a:avLst/>
          </a:prstGeom>
          <a:solidFill>
            <a:srgbClr val="C0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+mn-cs"/>
                <a:sym typeface="+mn-ea"/>
              </a:rPr>
              <a:t>实习负责人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+mn-cs"/>
                <a:sym typeface="+mn-ea"/>
              </a:rPr>
              <a:t>（院级教务、专业负责人）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+mn-cs"/>
              <a:sym typeface="+mn-ea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006475" y="4062413"/>
            <a:ext cx="2784475" cy="495300"/>
          </a:xfrm>
          <a:prstGeom prst="round2Same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教务管理（校级、院级）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125788" y="2084388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546225"/>
            <a:ext cx="3997325" cy="115252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、报名审核；</a:t>
            </a:r>
            <a:endParaRPr kumimoji="0" lang="zh-CN" altLang="en-US" sz="1400" b="1" i="0" u="none" strike="noStrike" kern="1200" cap="none" spc="0" normalizeH="0" baseline="0" noProof="1">
              <a:solidFill>
                <a:schemeClr val="lt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、周日志批阅；</a:t>
            </a:r>
            <a:endParaRPr kumimoji="0" lang="zh-CN" altLang="en-US" sz="1400" b="1" i="0" u="none" strike="noStrike" kern="1200" cap="none" spc="0" normalizeH="0" baseline="0" noProof="1">
              <a:solidFill>
                <a:schemeClr val="lt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、实习报告批阅；</a:t>
            </a:r>
            <a:endParaRPr kumimoji="0" lang="zh-CN" altLang="en-US" sz="1400" b="1" i="0" u="none" strike="noStrike" kern="1200" cap="none" spc="0" normalizeH="0" baseline="0" noProof="1">
              <a:solidFill>
                <a:schemeClr val="lt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、实习成绩鉴定；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、实习检查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3676650" y="3148013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6363" y="435451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125788" y="1017588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29163" y="2852738"/>
            <a:ext cx="4032250" cy="10556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、发布实习计划（设置参与形式及实习要求、设置实习项目，分配指导老师）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、实践基地管理；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、查看统计报表；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32338" y="4062413"/>
            <a:ext cx="4005263" cy="7953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1、导入基础信息；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</a:t>
            </a: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查看统计报表；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2338" y="336550"/>
            <a:ext cx="3997325" cy="113347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、实习报名；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、签到、提交周日志；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、上传实习报告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4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、导出实习手册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、实习成绩鉴定；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8" name="上箭头 17"/>
          <p:cNvSpPr/>
          <p:nvPr/>
        </p:nvSpPr>
        <p:spPr>
          <a:xfrm>
            <a:off x="2332038" y="363696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44738" y="243681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470025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矩形 59407"/>
          <p:cNvSpPr/>
          <p:nvPr/>
        </p:nvSpPr>
        <p:spPr>
          <a:xfrm>
            <a:off x="0" y="1588"/>
            <a:ext cx="44227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一、发布实习计划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4578" name="文本框 1"/>
          <p:cNvSpPr txBox="1"/>
          <p:nvPr/>
        </p:nvSpPr>
        <p:spPr>
          <a:xfrm>
            <a:off x="1060450" y="762000"/>
            <a:ext cx="7021513" cy="29448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algn="ctr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实习计划设置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实践教学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实习计划课表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，新增实习计划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根据提示进行实习计划设置工作：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（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）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设置参与形式及实习要求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；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（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）设置实习项目；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457200" marR="0" indent="-4572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（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）分配指导老师；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885" y="424180"/>
            <a:ext cx="8535670" cy="20129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626" name="文本框 7"/>
          <p:cNvSpPr txBox="1"/>
          <p:nvPr/>
        </p:nvSpPr>
        <p:spPr>
          <a:xfrm>
            <a:off x="111125" y="19050"/>
            <a:ext cx="2117725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一、新增实习计划</a:t>
            </a:r>
            <a:endParaRPr lang="zh-CN" altLang="en-US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41195" y="824862"/>
            <a:ext cx="267843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实践教学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73200" y="1642745"/>
            <a:ext cx="26428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，点击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实习计划课表</a:t>
            </a:r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78370" y="1555114"/>
            <a:ext cx="196977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3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，新增计划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885" y="2618105"/>
            <a:ext cx="5097145" cy="22212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521585" y="4185285"/>
            <a:ext cx="306006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4</a:t>
            </a:r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，设置计划基础信息，提交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650" y="2618105"/>
            <a:ext cx="3176905" cy="22212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/>
          <p:cNvSpPr txBox="1"/>
          <p:nvPr/>
        </p:nvSpPr>
        <p:spPr>
          <a:xfrm>
            <a:off x="5581650" y="3735388"/>
            <a:ext cx="3038475" cy="5826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***</a:t>
            </a:r>
            <a:r>
              <a:rPr lang="zh-CN" altLang="en-US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如果没有</a:t>
            </a:r>
            <a:r>
              <a:rPr lang="en-US" altLang="zh-CN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新增计划</a:t>
            </a:r>
            <a:r>
              <a:rPr lang="en-US" altLang="zh-CN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r>
              <a:rPr lang="zh-CN" altLang="en-US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按钮</a:t>
            </a:r>
            <a:endParaRPr lang="zh-CN" altLang="en-US" noProof="1">
              <a:solidFill>
                <a:srgbClr val="C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  <a:p>
            <a:r>
              <a:rPr lang="zh-CN" altLang="en-US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      点击姓名</a:t>
            </a:r>
            <a:r>
              <a:rPr lang="en-US" altLang="zh-CN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→</a:t>
            </a:r>
            <a:r>
              <a:rPr lang="zh-CN" altLang="en-US" noProof="1">
                <a:solidFill>
                  <a:srgbClr val="C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切换为管理者</a:t>
            </a:r>
            <a:endParaRPr lang="zh-CN" altLang="en-US" noProof="1">
              <a:solidFill>
                <a:srgbClr val="C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26637" name="文本框 17"/>
          <p:cNvSpPr txBox="1"/>
          <p:nvPr/>
        </p:nvSpPr>
        <p:spPr>
          <a:xfrm>
            <a:off x="7143115" y="3118485"/>
            <a:ext cx="594995" cy="337185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 160"/>
          <p:cNvSpPr/>
          <p:nvPr/>
        </p:nvSpPr>
        <p:spPr>
          <a:xfrm rot="13500000">
            <a:off x="1450975" y="7607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13500000">
            <a:off x="939165" y="164020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9860000">
            <a:off x="7985125" y="12865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160"/>
          <p:cNvSpPr/>
          <p:nvPr/>
        </p:nvSpPr>
        <p:spPr>
          <a:xfrm rot="19440000">
            <a:off x="6725920" y="35458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 160"/>
          <p:cNvSpPr/>
          <p:nvPr/>
        </p:nvSpPr>
        <p:spPr>
          <a:xfrm rot="9420000">
            <a:off x="2458085" y="45700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1420" y="2765425"/>
            <a:ext cx="6637338" cy="2255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407988"/>
            <a:ext cx="7088188" cy="22415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1" name="矩形 59407"/>
          <p:cNvSpPr/>
          <p:nvPr/>
        </p:nvSpPr>
        <p:spPr>
          <a:xfrm>
            <a:off x="68263" y="1588"/>
            <a:ext cx="4422775" cy="58420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p>
            <a:pPr hangingPunct="0"/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一、</a:t>
            </a:r>
            <a:r>
              <a:rPr lang="zh-CN" altLang="en-US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设置参与形式与实习要求</a:t>
            </a:r>
            <a:endParaRPr lang="zh-CN" altLang="en-US" dirty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/>
            <a:endParaRPr lang="zh-CN" altLang="en-US" dirty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88080" y="1286509"/>
            <a:ext cx="2713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根据指引进行操作</a:t>
            </a:r>
            <a:endParaRPr lang="zh-CN" altLang="en-US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53224" y="3288030"/>
            <a:ext cx="2099310" cy="82994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宋体" panose="02010600030101010101" pitchFamily="2" charset="-122"/>
                <a:sym typeface="Calibri" panose="020F0502020204030204" pitchFamily="34" charset="0"/>
              </a:rPr>
              <a:t>***</a:t>
            </a:r>
            <a:endParaRPr lang="en-US" altLang="zh-CN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宋体" panose="02010600030101010101" pitchFamily="2" charset="-122"/>
                <a:sym typeface="Calibri" panose="020F0502020204030204" pitchFamily="34" charset="0"/>
              </a:rPr>
              <a:t>白底箭头表示未操作，</a:t>
            </a:r>
            <a:endParaRPr lang="zh-CN" altLang="en-US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r>
              <a:rPr lang="zh-CN" altLang="en-US" noProof="1">
                <a:solidFill>
                  <a:srgbClr val="DF002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宋体" panose="02010600030101010101" pitchFamily="2" charset="-122"/>
                <a:sym typeface="Calibri" panose="020F0502020204030204" pitchFamily="34" charset="0"/>
              </a:rPr>
              <a:t>蓝底箭头表示已操作</a:t>
            </a:r>
            <a:endParaRPr lang="zh-CN" altLang="en-US" noProof="1">
              <a:solidFill>
                <a:srgbClr val="DF002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7655" name="文本框 10"/>
          <p:cNvSpPr txBox="1"/>
          <p:nvPr/>
        </p:nvSpPr>
        <p:spPr>
          <a:xfrm>
            <a:off x="3067050" y="1978025"/>
            <a:ext cx="2906713" cy="584200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7656" name="文本框 12"/>
          <p:cNvSpPr txBox="1"/>
          <p:nvPr/>
        </p:nvSpPr>
        <p:spPr>
          <a:xfrm>
            <a:off x="6084570" y="4191000"/>
            <a:ext cx="1871663" cy="830263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 160"/>
          <p:cNvSpPr/>
          <p:nvPr/>
        </p:nvSpPr>
        <p:spPr>
          <a:xfrm rot="3660000">
            <a:off x="4517390" y="16103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1638</Words>
  <Application>WPS 演示</Application>
  <PresentationFormat>全屏显示(16:9)</PresentationFormat>
  <Paragraphs>247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微软雅黑</vt:lpstr>
      <vt:lpstr>文鼎中楷体</vt:lpstr>
      <vt:lpstr>楷体_GB2312</vt:lpstr>
      <vt:lpstr>Arial Unicode MS</vt:lpstr>
      <vt:lpstr>Office 主题</vt:lpstr>
      <vt:lpstr>Office 主题 - Default</vt:lpstr>
      <vt:lpstr>1_Office 主题 - Default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黑白调、</cp:lastModifiedBy>
  <cp:revision>344</cp:revision>
  <dcterms:created xsi:type="dcterms:W3CDTF">2017-01-09T09:44:00Z</dcterms:created>
  <dcterms:modified xsi:type="dcterms:W3CDTF">2018-08-28T09:43:21Z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