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notesMasterIdLst>
    <p:notesMasterId r:id="rId13"/>
  </p:notesMasterIdLst>
  <p:handoutMasterIdLst>
    <p:handoutMasterId r:id="rId31"/>
  </p:handoutMasterIdLst>
  <p:sldIdLst>
    <p:sldId id="396" r:id="rId5"/>
    <p:sldId id="642" r:id="rId6"/>
    <p:sldId id="711" r:id="rId7"/>
    <p:sldId id="762" r:id="rId8"/>
    <p:sldId id="764" r:id="rId9"/>
    <p:sldId id="737" r:id="rId10"/>
    <p:sldId id="763" r:id="rId11"/>
    <p:sldId id="714" r:id="rId12"/>
    <p:sldId id="782" r:id="rId14"/>
    <p:sldId id="739" r:id="rId15"/>
    <p:sldId id="740" r:id="rId16"/>
    <p:sldId id="718" r:id="rId17"/>
    <p:sldId id="720" r:id="rId18"/>
    <p:sldId id="741" r:id="rId19"/>
    <p:sldId id="767" r:id="rId20"/>
    <p:sldId id="786" r:id="rId21"/>
    <p:sldId id="785" r:id="rId22"/>
    <p:sldId id="783" r:id="rId23"/>
    <p:sldId id="768" r:id="rId24"/>
    <p:sldId id="766" r:id="rId25"/>
    <p:sldId id="765" r:id="rId26"/>
    <p:sldId id="695" r:id="rId27"/>
    <p:sldId id="696" r:id="rId28"/>
    <p:sldId id="697" r:id="rId29"/>
    <p:sldId id="698" r:id="rId30"/>
  </p:sldIdLst>
  <p:sldSz cx="9144000" cy="5143500" type="screen16x9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A4FF"/>
    <a:srgbClr val="DF00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83"/>
    <p:restoredTop sz="94634"/>
  </p:normalViewPr>
  <p:slideViewPr>
    <p:cSldViewPr showGuides="1">
      <p:cViewPr>
        <p:scale>
          <a:sx n="92" d="100"/>
          <a:sy n="92" d="100"/>
        </p:scale>
        <p:origin x="456" y="720"/>
      </p:cViewPr>
      <p:guideLst>
        <p:guide orient="horz" pos="175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3" cy="45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FD3D367-4252-48A5-8B96-51D95E89A97C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C39F1A-8B0B-4C19-B2DF-1786F951701A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4A5166D-10F7-4553-A2D0-17F2D025A912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EADA8DC-7C00-4E4D-897A-CABCF574F9C8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AF00FFF-F3E9-4EFB-9E53-D76A1B93B817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F9EBCBE-17BB-44CB-96DA-3C65EEEE8B74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DD211F-54FE-4CAE-9BD1-ED6EA9FBF677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1CD3D29-BBEE-4C0A-B0D3-EC6E1405F3B1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A2A9A0E-CC8F-4F8F-A6B2-3263F4EE36FF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F42E725-EDEA-4142-BF28-7A8B227A9C9A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4B69AB-6EB3-431A-A225-63409720CFB7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B8F870-EB69-4A62-98EB-14804064D0D6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 indent="-34290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>
            <a:lvl1pPr algn="r">
              <a:defRPr sz="1200" b="0" noProof="1" dirty="0">
                <a:solidFill>
                  <a:srgbClr val="888888"/>
                </a:solidFill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E8625-9AF1-41C2-9B21-31C76D9A7268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5120" descr="imag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7937"/>
            <a:ext cx="9144000" cy="3683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051" name="图片 5121" descr="im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4879975"/>
            <a:ext cx="9144000" cy="2667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灯片编号占位符 5122"/>
          <p:cNvSpPr>
            <a:spLocks noGrp="1"/>
          </p:cNvSpPr>
          <p:nvPr>
            <p:ph type="sldNum" sz="quarter" idx="2"/>
          </p:nvPr>
        </p:nvSpPr>
        <p:spPr>
          <a:xfrm>
            <a:off x="6315075" y="4627563"/>
            <a:ext cx="234950" cy="247650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34290" tIns="34290" rIns="34290" bIns="34290" numCol="1" anchor="ctr" anchorCtr="0" compatLnSpc="1"/>
          <a:lstStyle>
            <a:lvl1pPr algn="r">
              <a:defRPr sz="1200" b="0" noProof="1" dirty="0">
                <a:solidFill>
                  <a:srgbClr val="888888"/>
                </a:solidFill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444778-223E-4CF4-B6A7-04A3CBCD9677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Calibri" panose="020F0502020204030204" pitchFamily="34" charset="0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FDD982-653C-4858-95C9-547878939D00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ea"/>
                <a:sym typeface="Calibri" panose="020F0502020204030204" pitchFamily="34" charset="0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任意多边形 7168"/>
          <p:cNvSpPr/>
          <p:nvPr/>
        </p:nvSpPr>
        <p:spPr>
          <a:xfrm>
            <a:off x="-28575" y="4264025"/>
            <a:ext cx="9201150" cy="1263650"/>
          </a:xfrm>
          <a:custGeom>
            <a:avLst/>
            <a:gdLst/>
            <a:ahLst/>
            <a:cxnLst>
              <a:cxn ang="0">
                <a:pos x="0" y="494813"/>
              </a:cxn>
              <a:cxn ang="0">
                <a:pos x="4600575" y="0"/>
              </a:cxn>
              <a:cxn ang="0">
                <a:pos x="9201150" y="494813"/>
              </a:cxn>
              <a:cxn ang="0">
                <a:pos x="9201150" y="1263650"/>
              </a:cxn>
              <a:cxn ang="0">
                <a:pos x="0" y="1263650"/>
              </a:cxn>
              <a:cxn ang="0">
                <a:pos x="0" y="494813"/>
              </a:cxn>
            </a:cxnLst>
            <a:rect l="0" t="0" r="0" b="0"/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7410" name="图片 7169" descr="imag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" cy="57150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17411" name="矩形 7170"/>
          <p:cNvSpPr/>
          <p:nvPr/>
        </p:nvSpPr>
        <p:spPr>
          <a:xfrm>
            <a:off x="-11112" y="-28575"/>
            <a:ext cx="9201150" cy="52006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lstStyle/>
          <a:p>
            <a:pPr hangingPunct="0"/>
            <a:endParaRPr lang="en-US" altLang="en-US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17412" name="任意多边形 7171"/>
          <p:cNvSpPr/>
          <p:nvPr/>
        </p:nvSpPr>
        <p:spPr>
          <a:xfrm>
            <a:off x="-317" y="4264025"/>
            <a:ext cx="9201150" cy="1263650"/>
          </a:xfrm>
          <a:custGeom>
            <a:avLst/>
            <a:gdLst/>
            <a:ahLst/>
            <a:cxnLst>
              <a:cxn ang="0">
                <a:pos x="0" y="494813"/>
              </a:cxn>
              <a:cxn ang="0">
                <a:pos x="4600576" y="0"/>
              </a:cxn>
              <a:cxn ang="0">
                <a:pos x="9201151" y="494813"/>
              </a:cxn>
              <a:cxn ang="0">
                <a:pos x="9201151" y="1263650"/>
              </a:cxn>
              <a:cxn ang="0">
                <a:pos x="0" y="1263650"/>
              </a:cxn>
              <a:cxn ang="0">
                <a:pos x="0" y="494813"/>
              </a:cxn>
            </a:cxnLst>
            <a:rect l="0" t="0" r="0" b="0"/>
            <a:pathLst>
              <a:path w="21600" h="21600">
                <a:moveTo>
                  <a:pt x="0" y="8458"/>
                </a:moveTo>
                <a:lnTo>
                  <a:pt x="10800" y="0"/>
                </a:lnTo>
                <a:lnTo>
                  <a:pt x="21600" y="8458"/>
                </a:lnTo>
                <a:lnTo>
                  <a:pt x="21600" y="21600"/>
                </a:lnTo>
                <a:lnTo>
                  <a:pt x="0" y="21600"/>
                </a:lnTo>
                <a:lnTo>
                  <a:pt x="0" y="8458"/>
                </a:ln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3" name="矩形 7172"/>
          <p:cNvSpPr/>
          <p:nvPr/>
        </p:nvSpPr>
        <p:spPr>
          <a:xfrm>
            <a:off x="3849688" y="4827588"/>
            <a:ext cx="1668462" cy="293687"/>
          </a:xfrm>
          <a:prstGeom prst="rect">
            <a:avLst/>
          </a:prstGeom>
          <a:noFill/>
          <a:ln w="12700">
            <a:noFill/>
          </a:ln>
        </p:spPr>
        <p:txBody>
          <a:bodyPr lIns="45720" rIns="45720" anchor="t">
            <a:spAutoFit/>
          </a:bodyPr>
          <a:lstStyle/>
          <a:p>
            <a:pPr algn="ctr" hangingPunct="0"/>
            <a:r>
              <a:rPr lang="en-US" altLang="zh-CN" sz="1300" b="0" dirty="0">
                <a:solidFill>
                  <a:schemeClr val="accent1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www.xybsyw.com</a:t>
            </a:r>
            <a:endParaRPr lang="en-US" altLang="zh-CN" sz="1300" b="0" dirty="0">
              <a:solidFill>
                <a:schemeClr val="accent1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pic>
        <p:nvPicPr>
          <p:cNvPr id="17414" name="图片 7173" descr="未标题-2-01.png"/>
          <p:cNvPicPr>
            <a:picLocks noChangeAspect="1"/>
          </p:cNvPicPr>
          <p:nvPr/>
        </p:nvPicPr>
        <p:blipFill>
          <a:blip r:embed="rId2"/>
          <a:srcRect l="11931" t="5841" r="17577" b="54250"/>
          <a:stretch>
            <a:fillRect/>
          </a:stretch>
        </p:blipFill>
        <p:spPr>
          <a:xfrm>
            <a:off x="806768" y="317500"/>
            <a:ext cx="7556500" cy="409892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175" name="矩形 7174"/>
          <p:cNvSpPr/>
          <p:nvPr/>
        </p:nvSpPr>
        <p:spPr>
          <a:xfrm>
            <a:off x="2305685" y="1898650"/>
            <a:ext cx="4218940" cy="583565"/>
          </a:xfrm>
          <a:prstGeom prst="rect">
            <a:avLst/>
          </a:prstGeom>
          <a:noFill/>
          <a:ln w="12700">
            <a:noFill/>
          </a:ln>
          <a:effectLst>
            <a:outerShdw algn="ctr" rotWithShape="0">
              <a:srgbClr val="000000">
                <a:alpha val="31424"/>
              </a:srgbClr>
            </a:outerShdw>
          </a:effectLst>
        </p:spPr>
        <p:txBody>
          <a:bodyPr wrap="square" lIns="45720" rIns="4572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学 生 端 操 作 指 南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微软雅黑" panose="020B0503020204020204" pitchFamily="34" charset="-122"/>
              </a:rPr>
              <a:t>  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微软雅黑" panose="020B0503020204020204" pitchFamily="34" charset="-122"/>
            </a:endParaRPr>
          </a:p>
        </p:txBody>
      </p:sp>
      <p:pic>
        <p:nvPicPr>
          <p:cNvPr id="17416" name="图片 7175" descr="xybsyw.logo--filtered.png"/>
          <p:cNvPicPr>
            <a:picLocks noChangeAspect="1"/>
          </p:cNvPicPr>
          <p:nvPr/>
        </p:nvPicPr>
        <p:blipFill>
          <a:blip r:embed="rId3"/>
          <a:srcRect l="21" r="69138"/>
          <a:stretch>
            <a:fillRect/>
          </a:stretch>
        </p:blipFill>
        <p:spPr>
          <a:xfrm>
            <a:off x="4365625" y="4416425"/>
            <a:ext cx="439738" cy="41910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625" y="8890"/>
            <a:ext cx="2903855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查看实习任务报名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集中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实习）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2720" y="281940"/>
            <a:ext cx="8388985" cy="8756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实习报名(集中实习)，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集中实习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报名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b="0" noProof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如果显示未邀请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即您不在集中实习的学生范围内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可联系管理员老师处理              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2610" y="1232535"/>
            <a:ext cx="2058035" cy="3658870"/>
          </a:xfrm>
          <a:prstGeom prst="rect">
            <a:avLst/>
          </a:prstGeom>
        </p:spPr>
      </p:pic>
      <p:cxnSp>
        <p:nvCxnSpPr>
          <p:cNvPr id="17" name="直接箭头连接符 16"/>
          <p:cNvCxnSpPr/>
          <p:nvPr/>
        </p:nvCxnSpPr>
        <p:spPr>
          <a:xfrm flipV="1">
            <a:off x="1599565" y="3443605"/>
            <a:ext cx="405130" cy="26987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080135" y="1790700"/>
            <a:ext cx="51943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点进去报名进入报名详情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9095" y="1235710"/>
            <a:ext cx="2058035" cy="3655695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>
            <a:off x="4885690" y="4034155"/>
            <a:ext cx="422910" cy="43307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366260" y="1913890"/>
            <a:ext cx="51943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点击立即报名进行报名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矩形 59407"/>
          <p:cNvSpPr/>
          <p:nvPr/>
        </p:nvSpPr>
        <p:spPr>
          <a:xfrm>
            <a:off x="12700" y="5239"/>
            <a:ext cx="345122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algn="l">
              <a:buClrTx/>
              <a:buSzTx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签到（如设置无需签到可忽略）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9245" y="921074"/>
            <a:ext cx="1684097" cy="36473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3252" y="921074"/>
            <a:ext cx="1684097" cy="3647318"/>
          </a:xfrm>
          <a:prstGeom prst="rect">
            <a:avLst/>
          </a:prstGeom>
        </p:spPr>
      </p:pic>
      <p:sp>
        <p:nvSpPr>
          <p:cNvPr id="28" name="文本框 17"/>
          <p:cNvSpPr txBox="1"/>
          <p:nvPr/>
        </p:nvSpPr>
        <p:spPr>
          <a:xfrm>
            <a:off x="4081981" y="2413808"/>
            <a:ext cx="1331836" cy="37798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0" dirty="0" smtClean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点击签到</a:t>
            </a:r>
            <a:endParaRPr lang="zh-CN" altLang="en-US" b="0" dirty="0" smtClean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cxnSp>
        <p:nvCxnSpPr>
          <p:cNvPr id="29" name="直接箭头连接符 4"/>
          <p:cNvCxnSpPr/>
          <p:nvPr/>
        </p:nvCxnSpPr>
        <p:spPr>
          <a:xfrm flipV="1">
            <a:off x="3993342" y="1491678"/>
            <a:ext cx="1497520" cy="1"/>
          </a:xfrm>
          <a:prstGeom prst="straightConnector1">
            <a:avLst/>
          </a:prstGeom>
          <a:ln w="50800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框架 12"/>
          <p:cNvSpPr/>
          <p:nvPr/>
        </p:nvSpPr>
        <p:spPr>
          <a:xfrm>
            <a:off x="2271107" y="1266663"/>
            <a:ext cx="1722235" cy="495033"/>
          </a:xfrm>
          <a:prstGeom prst="frame">
            <a:avLst>
              <a:gd name="adj1" fmla="val 6616"/>
            </a:avLst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8742" y="851019"/>
            <a:ext cx="14550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点击实习计划</a:t>
            </a:r>
            <a:r>
              <a:rPr lang="zh-CN" altLang="en-US" b="0" dirty="0" smtClean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可勾选计划</a:t>
            </a:r>
            <a:endParaRPr lang="zh-CN" altLang="en-US" b="0" dirty="0" smtClean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195" y="41465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签到，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 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签到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2501900" y="2751455"/>
            <a:ext cx="269875" cy="36004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59407"/>
          <p:cNvSpPr/>
          <p:nvPr/>
        </p:nvSpPr>
        <p:spPr>
          <a:xfrm>
            <a:off x="12700" y="5239"/>
            <a:ext cx="345122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提交周日志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739" y="816633"/>
            <a:ext cx="1561173" cy="3381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80" y="816633"/>
            <a:ext cx="1561172" cy="33810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951" y="816633"/>
            <a:ext cx="1561172" cy="33810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1092" y="816633"/>
            <a:ext cx="1561172" cy="3381095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626937" y="4361192"/>
            <a:ext cx="370703" cy="370702"/>
          </a:xfrm>
          <a:prstGeom prst="ellipse">
            <a:avLst/>
          </a:prstGeom>
          <a:solidFill>
            <a:srgbClr val="5E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5"/>
          <p:cNvSpPr txBox="1"/>
          <p:nvPr/>
        </p:nvSpPr>
        <p:spPr>
          <a:xfrm>
            <a:off x="2771880" y="2751762"/>
            <a:ext cx="2014538" cy="409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b="0" dirty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草稿箱在这里哟</a:t>
            </a:r>
            <a:r>
              <a:rPr lang="en-US" altLang="zh-CN" b="0" dirty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~~</a:t>
            </a:r>
            <a:endParaRPr lang="en-US" altLang="zh-CN" b="0" dirty="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37527" y="3156789"/>
            <a:ext cx="166363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0">
                <a:solidFill>
                  <a:srgbClr val="DF0024"/>
                </a:solidFill>
                <a:latin typeface="文鼎中楷体" panose="03000600000000000000" charset="-122"/>
                <a:ea typeface="文鼎中楷体" panose="03000600000000000000" charset="-122"/>
              </a:rPr>
              <a:t>关联日期必须在实习时间范围内</a:t>
            </a:r>
            <a:endParaRPr lang="zh-CN" altLang="en-US" b="0" dirty="0">
              <a:solidFill>
                <a:srgbClr val="DF0024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510" y="34226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提交周日志，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 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周日志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选择月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日志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1302385" y="1975485"/>
            <a:ext cx="269875" cy="36004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>
            <a:off x="3627120" y="3426460"/>
            <a:ext cx="360045" cy="22542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7586980" y="2751455"/>
            <a:ext cx="270510" cy="49530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59407"/>
          <p:cNvSpPr/>
          <p:nvPr/>
        </p:nvSpPr>
        <p:spPr>
          <a:xfrm>
            <a:off x="12700" y="5239"/>
            <a:ext cx="345122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实习评价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企业评价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5" name="文本框 10"/>
          <p:cNvSpPr txBox="1"/>
          <p:nvPr/>
        </p:nvSpPr>
        <p:spPr>
          <a:xfrm>
            <a:off x="5629910" y="1002665"/>
            <a:ext cx="563880" cy="393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企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业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导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师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验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证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码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通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过</a:t>
            </a: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noProof="1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评</a:t>
            </a:r>
            <a:endParaRPr lang="zh-CN" altLang="en-US" sz="1600" b="0" kern="0" noProof="1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kern="0" noProof="1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价</a:t>
            </a:r>
            <a:endParaRPr lang="zh-CN" altLang="en-US" sz="1600" b="0" kern="0" noProof="1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  <a:p>
            <a:pPr defTabSz="914400">
              <a:lnSpc>
                <a:spcPct val="130000"/>
              </a:lnSpc>
            </a:pPr>
            <a:endParaRPr lang="zh-CN" altLang="en-US" sz="1600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184" y="926182"/>
            <a:ext cx="1710114" cy="37036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955" y="848712"/>
            <a:ext cx="1710113" cy="37036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337" y="928551"/>
            <a:ext cx="1709313" cy="370192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2875" y="34226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实习评价，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实习评价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6057265" y="2931795"/>
            <a:ext cx="405130" cy="40513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59407"/>
          <p:cNvSpPr/>
          <p:nvPr/>
        </p:nvSpPr>
        <p:spPr>
          <a:xfrm>
            <a:off x="12700" y="5080"/>
            <a:ext cx="380047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实习评价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实习过程、老师的评价等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875" y="34226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实习评价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，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实习评价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1330" y="969645"/>
            <a:ext cx="1712595" cy="30422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190" y="1050925"/>
            <a:ext cx="1709420" cy="30416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59407"/>
          <p:cNvSpPr/>
          <p:nvPr/>
        </p:nvSpPr>
        <p:spPr>
          <a:xfrm>
            <a:off x="12700" y="5239"/>
            <a:ext cx="345122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玩转校友邦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推荐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730" y="520700"/>
            <a:ext cx="2209800" cy="3937635"/>
          </a:xfrm>
          <a:prstGeom prst="rect">
            <a:avLst/>
          </a:prstGeom>
        </p:spPr>
      </p:pic>
      <p:sp>
        <p:nvSpPr>
          <p:cNvPr id="27653" name="文本框 11"/>
          <p:cNvSpPr txBox="1"/>
          <p:nvPr/>
        </p:nvSpPr>
        <p:spPr>
          <a:xfrm>
            <a:off x="1056005" y="4588510"/>
            <a:ext cx="136461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行业资讯</a:t>
            </a:r>
            <a:endParaRPr lang="zh-CN" altLang="en-US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245" y="520700"/>
            <a:ext cx="2215515" cy="3941445"/>
          </a:xfrm>
          <a:prstGeom prst="rect">
            <a:avLst/>
          </a:prstGeom>
        </p:spPr>
      </p:pic>
      <p:sp>
        <p:nvSpPr>
          <p:cNvPr id="7" name="文本框 11"/>
          <p:cNvSpPr txBox="1"/>
          <p:nvPr/>
        </p:nvSpPr>
        <p:spPr>
          <a:xfrm>
            <a:off x="3734435" y="4588510"/>
            <a:ext cx="136461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zh-CN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学子动态</a:t>
            </a:r>
            <a:endParaRPr lang="zh-CN" altLang="zh-CN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7295" y="520700"/>
            <a:ext cx="2406015" cy="3960495"/>
          </a:xfrm>
          <a:prstGeom prst="rect">
            <a:avLst/>
          </a:prstGeom>
        </p:spPr>
      </p:pic>
      <p:sp>
        <p:nvSpPr>
          <p:cNvPr id="10" name="文本框 11"/>
          <p:cNvSpPr txBox="1"/>
          <p:nvPr/>
        </p:nvSpPr>
        <p:spPr>
          <a:xfrm>
            <a:off x="6866255" y="4588510"/>
            <a:ext cx="136461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zh-CN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校友问答</a:t>
            </a:r>
            <a:endParaRPr lang="zh-CN" altLang="zh-CN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59407"/>
          <p:cNvSpPr/>
          <p:nvPr/>
        </p:nvSpPr>
        <p:spPr>
          <a:xfrm>
            <a:off x="12700" y="5239"/>
            <a:ext cx="345122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玩转校友邦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校友会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485" y="614680"/>
            <a:ext cx="2059940" cy="36658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4365" y="614680"/>
            <a:ext cx="2061845" cy="3665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785" y="614680"/>
            <a:ext cx="2060575" cy="3664585"/>
          </a:xfrm>
          <a:prstGeom prst="rect">
            <a:avLst/>
          </a:prstGeom>
        </p:spPr>
      </p:pic>
      <p:sp>
        <p:nvSpPr>
          <p:cNvPr id="27653" name="文本框 11"/>
          <p:cNvSpPr txBox="1"/>
          <p:nvPr/>
        </p:nvSpPr>
        <p:spPr>
          <a:xfrm>
            <a:off x="1132205" y="4439285"/>
            <a:ext cx="72453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校友圈</a:t>
            </a:r>
            <a:endParaRPr lang="zh-CN" altLang="en-US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3618865" y="4439285"/>
            <a:ext cx="117284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高校回归榜</a:t>
            </a:r>
            <a:endParaRPr lang="zh-CN" altLang="en-US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6216650" y="4439285"/>
            <a:ext cx="117284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热心校友邦</a:t>
            </a:r>
            <a:endParaRPr lang="zh-CN" altLang="en-US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59407"/>
          <p:cNvSpPr/>
          <p:nvPr/>
        </p:nvSpPr>
        <p:spPr>
          <a:xfrm>
            <a:off x="12700" y="5239"/>
            <a:ext cx="345122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玩转校友邦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求职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541020"/>
            <a:ext cx="2199640" cy="391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745" y="543560"/>
            <a:ext cx="2198370" cy="3909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7420" y="541020"/>
            <a:ext cx="2169160" cy="3856990"/>
          </a:xfrm>
          <a:prstGeom prst="rect">
            <a:avLst/>
          </a:prstGeom>
        </p:spPr>
      </p:pic>
      <p:sp>
        <p:nvSpPr>
          <p:cNvPr id="27653" name="文本框 11"/>
          <p:cNvSpPr txBox="1"/>
          <p:nvPr/>
        </p:nvSpPr>
        <p:spPr>
          <a:xfrm>
            <a:off x="829310" y="4541520"/>
            <a:ext cx="169481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意向岗位精准推送</a:t>
            </a:r>
            <a:endParaRPr lang="zh-CN" altLang="en-US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3541395" y="4553585"/>
            <a:ext cx="206057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专业校友去向一目了然</a:t>
            </a:r>
            <a:endParaRPr lang="zh-CN" altLang="en-US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7036435" y="4553585"/>
            <a:ext cx="89598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名企推送</a:t>
            </a:r>
            <a:endParaRPr lang="zh-CN" altLang="en-US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59407"/>
          <p:cNvSpPr/>
          <p:nvPr/>
        </p:nvSpPr>
        <p:spPr>
          <a:xfrm>
            <a:off x="12700" y="5239"/>
            <a:ext cx="345122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玩转校友邦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内容发布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990" y="646430"/>
            <a:ext cx="2053590" cy="3655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180" y="646430"/>
            <a:ext cx="2042160" cy="3655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6940" y="653415"/>
            <a:ext cx="2042160" cy="3641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5955" y="646430"/>
            <a:ext cx="2037080" cy="3641090"/>
          </a:xfrm>
          <a:prstGeom prst="rect">
            <a:avLst/>
          </a:prstGeom>
        </p:spPr>
      </p:pic>
      <p:sp>
        <p:nvSpPr>
          <p:cNvPr id="27653" name="文本框 11"/>
          <p:cNvSpPr txBox="1"/>
          <p:nvPr/>
        </p:nvSpPr>
        <p:spPr>
          <a:xfrm>
            <a:off x="518795" y="4477385"/>
            <a:ext cx="136461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点击发布内容</a:t>
            </a:r>
            <a:endParaRPr lang="zh-CN" altLang="en-US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2710815" y="4477385"/>
            <a:ext cx="170307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zh-CN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选择内容发布类型</a:t>
            </a:r>
            <a:endParaRPr lang="zh-CN" altLang="zh-CN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5299075" y="4477385"/>
            <a:ext cx="89789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zh-CN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选择动态</a:t>
            </a:r>
            <a:endParaRPr lang="zh-CN" altLang="zh-CN" sz="1400" b="0" dirty="0">
              <a:solidFill>
                <a:srgbClr val="FF0000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7367270" y="4477385"/>
            <a:ext cx="89789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zh-CN" sz="1400" b="0" dirty="0">
                <a:solidFill>
                  <a:srgbClr val="FF0000"/>
                </a:solidFill>
                <a:latin typeface="文鼎中楷体" panose="03000600000000000000" charset="-122"/>
                <a:ea typeface="文鼎中楷体" panose="03000600000000000000" charset="-122"/>
              </a:rPr>
              <a:t>提问发布</a:t>
            </a:r>
            <a:endParaRPr lang="zh-CN" altLang="zh-CN" sz="1400" b="0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75" y="622935"/>
            <a:ext cx="2113915" cy="3769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355" y="622935"/>
            <a:ext cx="2119630" cy="37598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0665" y="618490"/>
            <a:ext cx="2113280" cy="3768725"/>
          </a:xfrm>
          <a:prstGeom prst="rect">
            <a:avLst/>
          </a:prstGeom>
        </p:spPr>
      </p:pic>
      <p:sp>
        <p:nvSpPr>
          <p:cNvPr id="27653" name="文本框 11"/>
          <p:cNvSpPr txBox="1"/>
          <p:nvPr/>
        </p:nvSpPr>
        <p:spPr>
          <a:xfrm>
            <a:off x="346075" y="4481830"/>
            <a:ext cx="20256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latin typeface="文鼎中楷体" panose="03000600000000000000" charset="-122"/>
                <a:ea typeface="文鼎中楷体" panose="03000600000000000000" charset="-122"/>
              </a:rPr>
              <a:t>实习模块客服中心入口</a:t>
            </a:r>
            <a:endParaRPr lang="zh-CN" altLang="en-US" sz="1400" b="0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3395345" y="4551045"/>
            <a:ext cx="20256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latin typeface="文鼎中楷体" panose="03000600000000000000" charset="-122"/>
                <a:ea typeface="文鼎中楷体" panose="03000600000000000000" charset="-122"/>
              </a:rPr>
              <a:t>我的</a:t>
            </a:r>
            <a:r>
              <a:rPr lang="en-US" altLang="zh-CN" sz="1400" b="0" dirty="0">
                <a:latin typeface="文鼎中楷体" panose="03000600000000000000" charset="-122"/>
                <a:ea typeface="文鼎中楷体" panose="03000600000000000000" charset="-122"/>
              </a:rPr>
              <a:t>-</a:t>
            </a:r>
            <a:r>
              <a:rPr lang="zh-CN" altLang="en-US" sz="1400" b="0" dirty="0">
                <a:latin typeface="文鼎中楷体" panose="03000600000000000000" charset="-122"/>
                <a:ea typeface="文鼎中楷体" panose="03000600000000000000" charset="-122"/>
              </a:rPr>
              <a:t>客服与反馈入口</a:t>
            </a:r>
            <a:endParaRPr lang="zh-CN" altLang="en-US" sz="1400" b="0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7170420" y="4551045"/>
            <a:ext cx="95440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400" b="0" dirty="0">
                <a:latin typeface="文鼎中楷体" panose="03000600000000000000" charset="-122"/>
                <a:ea typeface="文鼎中楷体" panose="03000600000000000000" charset="-122"/>
              </a:rPr>
              <a:t>客服中心</a:t>
            </a:r>
            <a:endParaRPr lang="zh-CN" altLang="en-US" sz="1400" b="0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6282055" y="1716405"/>
            <a:ext cx="360045" cy="18034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06745" y="1108075"/>
            <a:ext cx="5194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快捷入口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6282055" y="2964815"/>
            <a:ext cx="360045" cy="18034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762625" y="2794635"/>
            <a:ext cx="5194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常见问题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sp>
        <p:nvSpPr>
          <p:cNvPr id="27651" name="矩形 59407"/>
          <p:cNvSpPr/>
          <p:nvPr/>
        </p:nvSpPr>
        <p:spPr>
          <a:xfrm>
            <a:off x="12700" y="5239"/>
            <a:ext cx="345122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在线帮助中心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任意多边形 8196"/>
          <p:cNvSpPr/>
          <p:nvPr/>
        </p:nvSpPr>
        <p:spPr>
          <a:xfrm>
            <a:off x="3165475" y="1958975"/>
            <a:ext cx="3643313" cy="404813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0" t="0" r="0" b="0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矩形 8197"/>
          <p:cNvSpPr/>
          <p:nvPr/>
        </p:nvSpPr>
        <p:spPr>
          <a:xfrm>
            <a:off x="3742690" y="2023428"/>
            <a:ext cx="2226310" cy="27686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lstStyle/>
          <a:p>
            <a:pPr hangingPunct="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小程序操作指南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5" name="矩形 8200"/>
          <p:cNvSpPr/>
          <p:nvPr/>
        </p:nvSpPr>
        <p:spPr>
          <a:xfrm>
            <a:off x="1019175" y="1958975"/>
            <a:ext cx="1855788" cy="55372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lstStyle/>
          <a:p>
            <a:pPr algn="ctr" hangingPunct="0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hangingPunct="0"/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content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7" name="任意多边形 8198"/>
          <p:cNvSpPr/>
          <p:nvPr/>
        </p:nvSpPr>
        <p:spPr>
          <a:xfrm>
            <a:off x="3165475" y="1106488"/>
            <a:ext cx="3644900" cy="404812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C00000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hangingPunct="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登录指南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任意多边形 8196"/>
          <p:cNvSpPr/>
          <p:nvPr/>
        </p:nvSpPr>
        <p:spPr>
          <a:xfrm>
            <a:off x="3159125" y="2797175"/>
            <a:ext cx="3643313" cy="404813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0" t="0" r="0" b="0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8197"/>
          <p:cNvSpPr/>
          <p:nvPr/>
        </p:nvSpPr>
        <p:spPr>
          <a:xfrm>
            <a:off x="3817620" y="2860993"/>
            <a:ext cx="2084070" cy="27686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lstStyle/>
          <a:p>
            <a:pPr hangingPunct="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操作指南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任意多边形 8196"/>
          <p:cNvSpPr/>
          <p:nvPr/>
        </p:nvSpPr>
        <p:spPr>
          <a:xfrm>
            <a:off x="3165475" y="2536825"/>
            <a:ext cx="3643313" cy="404813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0" t="0" r="0" b="0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矩形 8197"/>
          <p:cNvSpPr/>
          <p:nvPr/>
        </p:nvSpPr>
        <p:spPr>
          <a:xfrm>
            <a:off x="3742690" y="2601278"/>
            <a:ext cx="2226310" cy="27686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lstStyle/>
          <a:p>
            <a:pPr hangingPunct="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小程序操作指南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5" name="矩形 8200"/>
          <p:cNvSpPr/>
          <p:nvPr/>
        </p:nvSpPr>
        <p:spPr>
          <a:xfrm>
            <a:off x="527050" y="2294890"/>
            <a:ext cx="1855788" cy="55372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lstStyle/>
          <a:p>
            <a:pPr algn="ctr" hangingPunct="0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hangingPunct="0"/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content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7" name="任意多边形 8198"/>
          <p:cNvSpPr/>
          <p:nvPr/>
        </p:nvSpPr>
        <p:spPr>
          <a:xfrm>
            <a:off x="3165475" y="1684338"/>
            <a:ext cx="3644900" cy="404812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hangingPunct="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登录指南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任意多边形 8196"/>
          <p:cNvSpPr/>
          <p:nvPr/>
        </p:nvSpPr>
        <p:spPr>
          <a:xfrm>
            <a:off x="3159125" y="3375025"/>
            <a:ext cx="3643313" cy="404813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0" t="0" r="0" b="0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C00000"/>
          </a:solidFill>
          <a:ln w="12700">
            <a:noFill/>
          </a:ln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8197"/>
          <p:cNvSpPr/>
          <p:nvPr/>
        </p:nvSpPr>
        <p:spPr>
          <a:xfrm>
            <a:off x="3817620" y="3438843"/>
            <a:ext cx="2084070" cy="27686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lstStyle/>
          <a:p>
            <a:pPr hangingPunct="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操作指南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82265" y="1219200"/>
            <a:ext cx="412051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1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、提交实习报告</a:t>
            </a:r>
            <a:b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</a:b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2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、实习手册导出</a:t>
            </a:r>
            <a:endParaRPr lang="en-US" altLang="zh-CN" sz="1800" b="0" strike="noStrike" noProof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3、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成绩鉴定表</a:t>
            </a: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8290" y="-29845"/>
            <a:ext cx="17475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hangingPunct="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主要步骤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285" y="2790190"/>
            <a:ext cx="7885430" cy="216090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70" y="1154430"/>
            <a:ext cx="7770495" cy="2159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8915" name="矩形 59407"/>
          <p:cNvSpPr/>
          <p:nvPr/>
        </p:nvSpPr>
        <p:spPr>
          <a:xfrm>
            <a:off x="12700" y="5239"/>
            <a:ext cx="3451225" cy="33718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提交实习报告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38918" name="文本框 14"/>
          <p:cNvSpPr txBox="1"/>
          <p:nvPr/>
        </p:nvSpPr>
        <p:spPr>
          <a:xfrm>
            <a:off x="1555115" y="2186623"/>
            <a:ext cx="11049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实习报告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8922" name="文本框 12"/>
          <p:cNvSpPr txBox="1"/>
          <p:nvPr/>
        </p:nvSpPr>
        <p:spPr>
          <a:xfrm>
            <a:off x="6713220" y="2860675"/>
            <a:ext cx="14668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下载报告模板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8925" name="文本框 18"/>
          <p:cNvSpPr txBox="1"/>
          <p:nvPr/>
        </p:nvSpPr>
        <p:spPr>
          <a:xfrm>
            <a:off x="5305743" y="4466590"/>
            <a:ext cx="23431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模板内写完 报告</a:t>
            </a:r>
            <a:r>
              <a:rPr lang="en-US" altLang="zh-CN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--</a:t>
            </a: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上传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7649210" y="2453640"/>
            <a:ext cx="283845" cy="40703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>
            <a:off x="1271270" y="2682240"/>
            <a:ext cx="404495" cy="31559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 flipV="1">
            <a:off x="5652135" y="4326890"/>
            <a:ext cx="224790" cy="2247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29285" y="34226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提交实习报告，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我要实习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实习报告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下载报告模板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上传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535" y="1111885"/>
            <a:ext cx="7820025" cy="38385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9938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导出实习手册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39941" name="文本框 14"/>
          <p:cNvSpPr txBox="1"/>
          <p:nvPr/>
        </p:nvSpPr>
        <p:spPr>
          <a:xfrm>
            <a:off x="1413510" y="3911600"/>
            <a:ext cx="11049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实习报告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9944" name="文本框 12"/>
          <p:cNvSpPr txBox="1"/>
          <p:nvPr/>
        </p:nvSpPr>
        <p:spPr>
          <a:xfrm>
            <a:off x="3105785" y="2740025"/>
            <a:ext cx="146685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选择</a:t>
            </a:r>
            <a:r>
              <a:rPr lang="en-US" altLang="zh-CN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“</a:t>
            </a: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已通过</a:t>
            </a:r>
            <a:r>
              <a:rPr lang="en-US" altLang="zh-CN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”</a:t>
            </a:r>
            <a:endParaRPr lang="en-US" altLang="zh-CN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sp>
        <p:nvSpPr>
          <p:cNvPr id="39946" name="文本框 18"/>
          <p:cNvSpPr txBox="1"/>
          <p:nvPr/>
        </p:nvSpPr>
        <p:spPr>
          <a:xfrm>
            <a:off x="6786880" y="3834448"/>
            <a:ext cx="147002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导出实习手册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3994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2188" y="2143125"/>
            <a:ext cx="2246312" cy="1355725"/>
          </a:xfrm>
          <a:prstGeom prst="rect">
            <a:avLst/>
          </a:prstGeom>
          <a:noFill/>
          <a:ln w="28575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17" name="直接箭头连接符 16"/>
          <p:cNvCxnSpPr/>
          <p:nvPr/>
        </p:nvCxnSpPr>
        <p:spPr>
          <a:xfrm flipH="1">
            <a:off x="1240155" y="4339590"/>
            <a:ext cx="375285" cy="16002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>
            <a:stCxn id="39944" idx="0"/>
          </p:cNvCxnSpPr>
          <p:nvPr/>
        </p:nvCxnSpPr>
        <p:spPr>
          <a:xfrm flipV="1">
            <a:off x="3839210" y="2498090"/>
            <a:ext cx="89535" cy="24193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7263130" y="3596005"/>
            <a:ext cx="360045" cy="31559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40385" y="342900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下载实习手册，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我要实习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实习报告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已通过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导出实习手册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" y="2428875"/>
            <a:ext cx="7916545" cy="25387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" y="884555"/>
            <a:ext cx="7893050" cy="19862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0963" name="矩形 59407"/>
          <p:cNvSpPr/>
          <p:nvPr/>
        </p:nvSpPr>
        <p:spPr>
          <a:xfrm>
            <a:off x="12700" y="4763"/>
            <a:ext cx="3451225" cy="338137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PC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操作指南</a:t>
            </a:r>
            <a:r>
              <a:rPr lang="en-US" altLang="zh-CN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--</a:t>
            </a:r>
            <a:r>
              <a:rPr lang="zh-CN" altLang="en-US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实习成绩鉴定</a:t>
            </a:r>
            <a:endParaRPr lang="zh-CN" altLang="en-US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40966" name="文本框 14"/>
          <p:cNvSpPr txBox="1"/>
          <p:nvPr/>
        </p:nvSpPr>
        <p:spPr>
          <a:xfrm>
            <a:off x="1173480" y="1975485"/>
            <a:ext cx="14478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实习成绩鉴定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69" name="文本框 12"/>
          <p:cNvSpPr txBox="1"/>
          <p:nvPr/>
        </p:nvSpPr>
        <p:spPr>
          <a:xfrm>
            <a:off x="6330950" y="2346325"/>
            <a:ext cx="1117600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自我鉴定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1" name="文本框 8"/>
          <p:cNvSpPr txBox="1"/>
          <p:nvPr/>
        </p:nvSpPr>
        <p:spPr>
          <a:xfrm>
            <a:off x="4668838" y="3262313"/>
            <a:ext cx="2182812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根</a:t>
            </a: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据提示编辑自我小结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006600" y="3471863"/>
            <a:ext cx="765175" cy="269875"/>
          </a:xfrm>
          <a:prstGeom prst="ellipse">
            <a:avLst/>
          </a:prstGeom>
          <a:noFill/>
          <a:ln w="28575">
            <a:solidFill>
              <a:srgbClr val="DF002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" name="椭圆 11"/>
          <p:cNvSpPr/>
          <p:nvPr/>
        </p:nvSpPr>
        <p:spPr>
          <a:xfrm>
            <a:off x="2106613" y="4222750"/>
            <a:ext cx="765175" cy="269875"/>
          </a:xfrm>
          <a:prstGeom prst="ellipse">
            <a:avLst/>
          </a:prstGeom>
          <a:noFill/>
          <a:ln w="28575">
            <a:solidFill>
              <a:srgbClr val="DF002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0976" name="文本框 19"/>
          <p:cNvSpPr txBox="1"/>
          <p:nvPr/>
        </p:nvSpPr>
        <p:spPr>
          <a:xfrm>
            <a:off x="2621280" y="4032250"/>
            <a:ext cx="2944495" cy="37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鉴定项目由学校老师配置是否需要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7" name="文本框 20"/>
          <p:cNvSpPr txBox="1"/>
          <p:nvPr/>
        </p:nvSpPr>
        <p:spPr>
          <a:xfrm>
            <a:off x="6526530" y="4031933"/>
            <a:ext cx="2368550" cy="650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400">
                <a:solidFill>
                  <a:srgbClr val="DF0024"/>
                </a:solidFill>
                <a:latin typeface="华文仿宋" panose="02010600040101010101" charset="-122"/>
                <a:ea typeface="华文仿宋" panose="02010600040101010101" charset="-122"/>
              </a:rPr>
              <a:t>鉴定完成导出鉴定表打印带去实习企业盖章上交学校</a:t>
            </a:r>
            <a:endParaRPr lang="zh-CN" altLang="en-US" sz="1400">
              <a:solidFill>
                <a:srgbClr val="DF0024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1192530" y="2346325"/>
            <a:ext cx="274320" cy="18478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6943725" y="1867535"/>
            <a:ext cx="125095" cy="36068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6597015" y="3472180"/>
            <a:ext cx="585470" cy="2247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40977" idx="0"/>
          </p:cNvCxnSpPr>
          <p:nvPr/>
        </p:nvCxnSpPr>
        <p:spPr>
          <a:xfrm flipV="1">
            <a:off x="7710805" y="3112135"/>
            <a:ext cx="101600" cy="92011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07950" y="342900"/>
            <a:ext cx="892873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成绩鉴定表，</a:t>
            </a:r>
            <a:r>
              <a:rPr kumimoji="0" lang="zh-CN" altLang="en-US" sz="1600" b="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我要实习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实习成绩鉴定表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完成老师设置的鉴定项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导出实习成绩鉴定表</a:t>
            </a:r>
            <a:endParaRPr kumimoji="0" lang="zh-CN" altLang="en-US" b="0" kern="1200" cap="none" spc="0" normalizeH="0" baseline="0" noProof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75776"/>
          <p:cNvSpPr/>
          <p:nvPr/>
        </p:nvSpPr>
        <p:spPr>
          <a:xfrm>
            <a:off x="0" y="-11430"/>
            <a:ext cx="9144000" cy="516255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lIns="45720" rIns="45720" anchor="ctr"/>
          <a:lstStyle/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dirty="0">
                <a:latin typeface="文鼎中楷体" panose="03000600000000000000" charset="-122"/>
                <a:ea typeface="文鼎中楷体" panose="03000600000000000000" charset="-122"/>
              </a:rPr>
              <a:t>                    </a:t>
            </a:r>
            <a:r>
              <a:rPr lang="zh-CN" altLang="en-US" sz="2000" dirty="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 </a:t>
            </a:r>
            <a:endParaRPr lang="zh-CN" altLang="en-US" sz="2000" dirty="0">
              <a:solidFill>
                <a:schemeClr val="bg1"/>
              </a:solidFill>
              <a:latin typeface="文鼎中楷体" panose="03000600000000000000" charset="-122"/>
              <a:ea typeface="文鼎中楷体" panose="03000600000000000000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endParaRPr lang="zh-CN" altLang="en-US" sz="2000" dirty="0">
              <a:solidFill>
                <a:schemeClr val="bg1"/>
              </a:solidFill>
              <a:latin typeface="文鼎中楷体" panose="03000600000000000000" charset="-122"/>
              <a:ea typeface="文鼎中楷体" panose="03000600000000000000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                     </a:t>
            </a:r>
            <a:endParaRPr lang="en-US" altLang="zh-CN" sz="2000" dirty="0">
              <a:solidFill>
                <a:schemeClr val="bg1"/>
              </a:solidFill>
              <a:latin typeface="文鼎中楷体" panose="03000600000000000000" charset="-122"/>
              <a:ea typeface="文鼎中楷体" panose="03000600000000000000" charset="-122"/>
            </a:endParaRPr>
          </a:p>
          <a:p>
            <a:pPr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                                      </a:t>
            </a:r>
            <a:r>
              <a:rPr lang="zh-CN" altLang="en-US" sz="2000" dirty="0">
                <a:latin typeface="文鼎中楷体" panose="03000600000000000000" charset="-122"/>
                <a:ea typeface="文鼎中楷体" panose="03000600000000000000" charset="-122"/>
              </a:rPr>
              <a:t>                 </a:t>
            </a:r>
            <a:endParaRPr lang="en-US" altLang="zh-CN" sz="2000" dirty="0"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sp>
        <p:nvSpPr>
          <p:cNvPr id="41986" name="矩形 75777"/>
          <p:cNvSpPr/>
          <p:nvPr/>
        </p:nvSpPr>
        <p:spPr>
          <a:xfrm>
            <a:off x="6237288" y="2212975"/>
            <a:ext cx="1017587" cy="4921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t">
            <a:spAutoFit/>
          </a:bodyPr>
          <a:lstStyle/>
          <a:p>
            <a:pPr hangingPunct="0"/>
            <a:r>
              <a:rPr lang="zh-CN" altLang="en-US" sz="3200" dirty="0">
                <a:solidFill>
                  <a:schemeClr val="bg1"/>
                </a:solidFill>
                <a:latin typeface="文鼎中楷体" panose="03000600000000000000" charset="-122"/>
                <a:ea typeface="文鼎中楷体" panose="03000600000000000000" charset="-122"/>
              </a:rPr>
              <a:t>谢谢</a:t>
            </a:r>
            <a:endParaRPr lang="zh-CN" altLang="en-US" sz="3200" dirty="0">
              <a:solidFill>
                <a:schemeClr val="bg1"/>
              </a:solidFill>
              <a:latin typeface="文鼎中楷体" panose="03000600000000000000" charset="-122"/>
              <a:ea typeface="文鼎中楷体" panose="03000600000000000000" charset="-122"/>
            </a:endParaRPr>
          </a:p>
        </p:txBody>
      </p:sp>
      <p:grpSp>
        <p:nvGrpSpPr>
          <p:cNvPr id="41987" name="组合 75778"/>
          <p:cNvGrpSpPr/>
          <p:nvPr/>
        </p:nvGrpSpPr>
        <p:grpSpPr>
          <a:xfrm>
            <a:off x="215900" y="358775"/>
            <a:ext cx="6562725" cy="4422775"/>
            <a:chOff x="0" y="0"/>
            <a:chExt cx="6562725" cy="4422775"/>
          </a:xfrm>
        </p:grpSpPr>
        <p:sp>
          <p:nvSpPr>
            <p:cNvPr id="41988" name="任意多边形 75779"/>
            <p:cNvSpPr/>
            <p:nvPr/>
          </p:nvSpPr>
          <p:spPr>
            <a:xfrm>
              <a:off x="0" y="0"/>
              <a:ext cx="6562725" cy="4422775"/>
            </a:xfrm>
            <a:custGeom>
              <a:avLst/>
              <a:gdLst/>
              <a:ahLst/>
              <a:cxnLst>
                <a:cxn ang="0">
                  <a:pos x="6562725" y="2998478"/>
                </a:cxn>
                <a:cxn ang="0">
                  <a:pos x="6557560" y="4422775"/>
                </a:cxn>
                <a:cxn ang="0">
                  <a:pos x="0" y="4422775"/>
                </a:cxn>
                <a:cxn ang="0">
                  <a:pos x="0" y="0"/>
                </a:cxn>
                <a:cxn ang="0">
                  <a:pos x="6557560" y="0"/>
                </a:cxn>
                <a:cxn ang="0">
                  <a:pos x="6546622" y="1385598"/>
                </a:cxn>
              </a:cxnLst>
              <a:rect l="0" t="0" r="0" b="0"/>
              <a:pathLst>
                <a:path w="21600" h="21600">
                  <a:moveTo>
                    <a:pt x="21600" y="14644"/>
                  </a:moveTo>
                  <a:cubicBezTo>
                    <a:pt x="21594" y="17103"/>
                    <a:pt x="21589" y="19141"/>
                    <a:pt x="21583" y="21600"/>
                  </a:cubicBezTo>
                  <a:lnTo>
                    <a:pt x="0" y="21600"/>
                  </a:lnTo>
                  <a:lnTo>
                    <a:pt x="0" y="0"/>
                  </a:lnTo>
                  <a:lnTo>
                    <a:pt x="21583" y="0"/>
                  </a:lnTo>
                  <a:cubicBezTo>
                    <a:pt x="21575" y="2217"/>
                    <a:pt x="21547" y="6767"/>
                    <a:pt x="21547" y="6767"/>
                  </a:cubicBezTo>
                </a:path>
              </a:pathLst>
            </a:custGeom>
            <a:noFill/>
            <a:ln w="38100" cap="sq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9" name="矩形 75780"/>
            <p:cNvSpPr/>
            <p:nvPr/>
          </p:nvSpPr>
          <p:spPr>
            <a:xfrm>
              <a:off x="1" y="2076761"/>
              <a:ext cx="6562722" cy="269241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45720" rIns="45720" anchor="ctr">
              <a:spAutoFit/>
            </a:bodyPr>
            <a:lstStyle/>
            <a:p>
              <a:pPr algn="ctr" hangingPunct="0"/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4820" name="文本框 2"/>
          <p:cNvSpPr txBox="1"/>
          <p:nvPr/>
        </p:nvSpPr>
        <p:spPr>
          <a:xfrm>
            <a:off x="981710" y="1875155"/>
            <a:ext cx="4784725" cy="12725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hangingPunct="0"/>
            <a:r>
              <a:rPr lang="zh-CN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平台有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24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小时自助服务：机器人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+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帮助中心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l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平台值班服务（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8: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30-22:00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）：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0579-82722068    </a:t>
            </a:r>
            <a:endParaRPr lang="zh-CN" altLang="en-US" dirty="0"/>
          </a:p>
          <a:p>
            <a:pPr lvl="0" hangingPunct="0"/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59407"/>
          <p:cNvSpPr/>
          <p:nvPr/>
        </p:nvSpPr>
        <p:spPr>
          <a:xfrm>
            <a:off x="150813" y="-56356"/>
            <a:ext cx="302260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sz="2400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小程序登录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2825" y="403860"/>
            <a:ext cx="7117715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914400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kern="1200" cap="none" spc="0" normalizeH="0" baseline="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方式一：扫描“校友邦”公众号二维码，点击</a:t>
            </a:r>
            <a:r>
              <a:rPr lang="zh-CN" altLang="en-US" sz="1800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菜单栏</a:t>
            </a:r>
            <a:r>
              <a:rPr lang="zh-CN" altLang="en-US" sz="1800" b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“签到</a:t>
            </a:r>
            <a:r>
              <a:rPr lang="en-US" altLang="zh-CN" sz="1800" b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1800" b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周志”              </a:t>
            </a:r>
            <a:r>
              <a:rPr lang="zh-CN" altLang="en-US" sz="1800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可快速进 入校友邦小程序</a:t>
            </a:r>
            <a:endParaRPr lang="zh-CN" altLang="en-US" sz="1800" b="0" noProof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algn="l" defTabSz="914400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方式二：微信小程序搜索校友邦获取校友邦小程序</a:t>
            </a:r>
            <a:endParaRPr kumimoji="0" lang="zh-CN" altLang="en-US" sz="18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183" y="2051368"/>
            <a:ext cx="2229403" cy="222940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t="74233" b="3627"/>
          <a:stretch>
            <a:fillRect/>
          </a:stretch>
        </p:blipFill>
        <p:spPr>
          <a:xfrm>
            <a:off x="4653143" y="2631516"/>
            <a:ext cx="2229403" cy="1068974"/>
          </a:xfrm>
          <a:prstGeom prst="rect">
            <a:avLst/>
          </a:prstGeom>
        </p:spPr>
      </p:pic>
      <p:cxnSp>
        <p:nvCxnSpPr>
          <p:cNvPr id="14" name="直接箭头连接符 9"/>
          <p:cNvCxnSpPr/>
          <p:nvPr/>
        </p:nvCxnSpPr>
        <p:spPr>
          <a:xfrm flipH="1">
            <a:off x="5240338" y="2988766"/>
            <a:ext cx="354932" cy="354474"/>
          </a:xfrm>
          <a:prstGeom prst="straightConnector1">
            <a:avLst/>
          </a:prstGeom>
          <a:ln w="63500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94105" y="719773"/>
            <a:ext cx="7735888" cy="3211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hangingPunct="0">
              <a:buClrTx/>
              <a:buSzTx/>
              <a:defRPr/>
            </a:pPr>
            <a:r>
              <a:rPr kumimoji="0" lang="zh-CN" altLang="en-US" sz="2400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电脑端登录</a:t>
            </a: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defRPr/>
            </a:pPr>
            <a:endParaRPr kumimoji="0" lang="zh-CN" altLang="en-US" sz="2400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在浏览器中打开</a:t>
            </a:r>
            <a:r>
              <a:rPr kumimoji="0" lang="zh-CN" altLang="en-US" sz="1800" b="0" kern="1200" cap="none" spc="0" normalizeH="0" baseline="0" noProof="0">
                <a:solidFill>
                  <a:srgbClr val="009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www.xybsyw.com</a:t>
            </a:r>
            <a:endParaRPr kumimoji="0" lang="zh-CN" altLang="en-US" sz="1800" b="0" kern="1200" cap="none" spc="0" normalizeH="0" baseline="0" noProof="0">
              <a:solidFill>
                <a:srgbClr val="0092B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选择“学生登录”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输入账号和密码</a:t>
            </a: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（账号和密码与小程序一致）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登录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说明：除实习报告与实习成绩鉴定表外，其他均可在小程序完成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481" name="矩形 59407"/>
          <p:cNvSpPr/>
          <p:nvPr/>
        </p:nvSpPr>
        <p:spPr>
          <a:xfrm>
            <a:off x="150813" y="-56356"/>
            <a:ext cx="302260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p>
            <a:pPr hangingPunct="0"/>
            <a:r>
              <a:rPr lang="en-US" altLang="zh-CN" sz="2400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电脑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端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登录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任意多边形 8196"/>
          <p:cNvSpPr/>
          <p:nvPr/>
        </p:nvSpPr>
        <p:spPr>
          <a:xfrm>
            <a:off x="2987675" y="2225675"/>
            <a:ext cx="3643313" cy="404813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0" t="0" r="0" b="0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rgbClr val="C00000"/>
          </a:solidFill>
          <a:ln w="12700">
            <a:noFill/>
          </a:ln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矩形 8197"/>
          <p:cNvSpPr/>
          <p:nvPr/>
        </p:nvSpPr>
        <p:spPr>
          <a:xfrm>
            <a:off x="3564890" y="2290128"/>
            <a:ext cx="2226310" cy="27686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lstStyle/>
          <a:p>
            <a:pPr hangingPunct="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小程序操作指南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5" name="矩形 8200"/>
          <p:cNvSpPr/>
          <p:nvPr/>
        </p:nvSpPr>
        <p:spPr>
          <a:xfrm>
            <a:off x="972185" y="2225675"/>
            <a:ext cx="1855788" cy="55372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 anchor="ctr">
            <a:spAutoFit/>
          </a:bodyPr>
          <a:lstStyle/>
          <a:p>
            <a:pPr algn="ctr" hangingPunct="0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hangingPunct="0"/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content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7" name="任意多边形 8198"/>
          <p:cNvSpPr/>
          <p:nvPr/>
        </p:nvSpPr>
        <p:spPr>
          <a:xfrm>
            <a:off x="2987675" y="1373188"/>
            <a:ext cx="3644900" cy="404812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hangingPunct="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登录指南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任意多边形 8196"/>
          <p:cNvSpPr/>
          <p:nvPr/>
        </p:nvSpPr>
        <p:spPr>
          <a:xfrm>
            <a:off x="2981325" y="3063875"/>
            <a:ext cx="3643313" cy="404813"/>
          </a:xfrm>
          <a:custGeom>
            <a:avLst/>
            <a:gdLst/>
            <a:ahLst/>
            <a:cxnLst>
              <a:cxn ang="0">
                <a:pos x="125661" y="141272"/>
              </a:cxn>
              <a:cxn ang="0">
                <a:pos x="125661" y="404812"/>
              </a:cxn>
              <a:cxn ang="0">
                <a:pos x="0" y="404812"/>
              </a:cxn>
              <a:cxn ang="0">
                <a:pos x="0" y="404456"/>
              </a:cxn>
              <a:cxn ang="0">
                <a:pos x="125661" y="141272"/>
              </a:cxn>
              <a:cxn ang="0">
                <a:pos x="460643" y="0"/>
              </a:cxn>
              <a:cxn ang="0">
                <a:pos x="3643313" y="0"/>
              </a:cxn>
              <a:cxn ang="0">
                <a:pos x="3643313" y="404812"/>
              </a:cxn>
              <a:cxn ang="0">
                <a:pos x="460643" y="404812"/>
              </a:cxn>
              <a:cxn ang="0">
                <a:pos x="460643" y="0"/>
              </a:cxn>
            </a:cxnLst>
            <a:rect l="0" t="0" r="0" b="0"/>
            <a:pathLst>
              <a:path w="21600" h="21600">
                <a:moveTo>
                  <a:pt x="745" y="7538"/>
                </a:moveTo>
                <a:lnTo>
                  <a:pt x="745" y="21600"/>
                </a:lnTo>
                <a:lnTo>
                  <a:pt x="0" y="21600"/>
                </a:lnTo>
                <a:lnTo>
                  <a:pt x="0" y="21581"/>
                </a:lnTo>
                <a:lnTo>
                  <a:pt x="745" y="7538"/>
                </a:lnTo>
                <a:close/>
                <a:moveTo>
                  <a:pt x="2731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731" y="21600"/>
                </a:lnTo>
                <a:lnTo>
                  <a:pt x="273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8197"/>
          <p:cNvSpPr/>
          <p:nvPr/>
        </p:nvSpPr>
        <p:spPr>
          <a:xfrm>
            <a:off x="3639820" y="3127693"/>
            <a:ext cx="2084070" cy="27686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lstStyle/>
          <a:p>
            <a:pPr hangingPunct="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操作指南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12060" y="887730"/>
            <a:ext cx="412051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1.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注册认证</a:t>
            </a:r>
            <a:endParaRPr lang="en-US" altLang="zh-CN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2.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查看实习任务</a:t>
            </a: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报名</a:t>
            </a:r>
            <a:endParaRPr lang="en-US" altLang="zh-CN" sz="1800" b="0" strike="noStrike" noProof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3. 签到</a:t>
            </a:r>
            <a:endParaRPr lang="zh-CN" altLang="en-US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4. 提交周日志</a:t>
            </a:r>
            <a:endParaRPr lang="en-US" altLang="zh-CN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5.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实习评价</a:t>
            </a:r>
            <a:endParaRPr lang="zh-CN" altLang="en-US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6.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玩转校友邦：推荐、校友圈、求职</a:t>
            </a:r>
            <a:endParaRPr lang="zh-CN" altLang="en-US" sz="1800" b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r>
              <a:rPr lang="en-US" altLang="zh-CN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7. </a:t>
            </a:r>
            <a:r>
              <a:rPr lang="zh-CN" altLang="en-US" sz="1800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在线帮助中心</a:t>
            </a:r>
            <a:endParaRPr lang="en-US" altLang="zh-CN" sz="1800" b="0" strike="noStrike" noProof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lvl="0" algn="l" fontAlgn="base">
              <a:lnSpc>
                <a:spcPct val="150000"/>
              </a:lnSpc>
              <a:buClrTx/>
              <a:buSzTx/>
              <a:defRPr/>
            </a:pP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8290" y="-29845"/>
            <a:ext cx="17475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hangingPunct="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主要步骤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59407"/>
          <p:cNvSpPr/>
          <p:nvPr/>
        </p:nvSpPr>
        <p:spPr>
          <a:xfrm>
            <a:off x="150813" y="-56356"/>
            <a:ext cx="302260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sz="2400" dirty="0">
                <a:solidFill>
                  <a:srgbClr val="FFFFFF"/>
                </a:solidFill>
                <a:latin typeface="文鼎中楷体" panose="03000600000000000000" charset="-122"/>
                <a:ea typeface="文鼎中楷体" panose="03000600000000000000" charset="-122"/>
                <a:sym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rgbClr val="FFFFFF"/>
              </a:solidFill>
              <a:latin typeface="文鼎中楷体" panose="03000600000000000000" charset="-122"/>
              <a:ea typeface="文鼎中楷体" panose="03000600000000000000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130" y="283210"/>
            <a:ext cx="7377430" cy="875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文鼎中楷体" panose="03000600000000000000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注册，</a:t>
            </a:r>
            <a:r>
              <a:rPr lang="zh-CN" altLang="en-US" b="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我的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立即登录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微信登录或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输入手机号</a:t>
            </a:r>
            <a:r>
              <a:rPr kumimoji="0" lang="zh-CN" altLang="en-US" b="0" kern="1200" cap="none" spc="0" normalizeH="0" baseline="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、短信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验证码注册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            </a:t>
            </a:r>
            <a:r>
              <a:rPr kumimoji="0" lang="zh-CN" altLang="en-US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  认证，</a:t>
            </a:r>
            <a:r>
              <a:rPr kumimoji="0" lang="zh-CN" altLang="en-US" b="0" kern="1200" cap="none" spc="0" normalizeH="0" baseline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学籍认证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kumimoji="0" lang="zh-CN" altLang="en-US" b="0" kern="1200" cap="none" spc="0" normalizeH="0" baseline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录入学籍信息“立即认证”</a:t>
            </a:r>
            <a:endParaRPr kumimoji="0" lang="en-US" altLang="zh-CN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 t="4502" b="2212"/>
          <a:stretch>
            <a:fillRect/>
          </a:stretch>
        </p:blipFill>
        <p:spPr>
          <a:xfrm>
            <a:off x="2607945" y="1329055"/>
            <a:ext cx="1705610" cy="3446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t="4102"/>
          <a:stretch>
            <a:fillRect/>
          </a:stretch>
        </p:blipFill>
        <p:spPr>
          <a:xfrm>
            <a:off x="838573" y="1328876"/>
            <a:ext cx="1646790" cy="342022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8290" y="-29845"/>
            <a:ext cx="17475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hangingPunct="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注册认证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箭头连接符 9"/>
          <p:cNvCxnSpPr/>
          <p:nvPr/>
        </p:nvCxnSpPr>
        <p:spPr>
          <a:xfrm flipV="1">
            <a:off x="525780" y="1955800"/>
            <a:ext cx="479425" cy="404495"/>
          </a:xfrm>
          <a:prstGeom prst="straightConnector1">
            <a:avLst/>
          </a:prstGeom>
          <a:ln w="63500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QQ图片201911261506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9615" y="1329055"/>
            <a:ext cx="1809750" cy="36245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 t="4383"/>
          <a:stretch>
            <a:fillRect/>
          </a:stretch>
        </p:blipFill>
        <p:spPr>
          <a:xfrm>
            <a:off x="6576060" y="1202690"/>
            <a:ext cx="1772920" cy="3672205"/>
          </a:xfrm>
          <a:prstGeom prst="rect">
            <a:avLst/>
          </a:prstGeom>
        </p:spPr>
      </p:pic>
      <p:sp>
        <p:nvSpPr>
          <p:cNvPr id="16" name="框架 6"/>
          <p:cNvSpPr/>
          <p:nvPr/>
        </p:nvSpPr>
        <p:spPr>
          <a:xfrm>
            <a:off x="6647180" y="2816860"/>
            <a:ext cx="1630680" cy="29400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59407"/>
          <p:cNvSpPr/>
          <p:nvPr/>
        </p:nvSpPr>
        <p:spPr>
          <a:xfrm>
            <a:off x="12700" y="-10318"/>
            <a:ext cx="345122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查看实习任务报名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195" y="41465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查看实习任务，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 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查看详情（老师设置的要求都在里面哦）                               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705" y="1375410"/>
            <a:ext cx="1954530" cy="3469640"/>
          </a:xfrm>
          <a:prstGeom prst="rect">
            <a:avLst/>
          </a:prstGeom>
        </p:spPr>
      </p:pic>
      <p:cxnSp>
        <p:nvCxnSpPr>
          <p:cNvPr id="17" name="直接箭头连接符 16"/>
          <p:cNvCxnSpPr/>
          <p:nvPr/>
        </p:nvCxnSpPr>
        <p:spPr>
          <a:xfrm>
            <a:off x="6102350" y="4191635"/>
            <a:ext cx="480060" cy="22733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5"/>
          <p:cNvSpPr txBox="1"/>
          <p:nvPr/>
        </p:nvSpPr>
        <p:spPr>
          <a:xfrm>
            <a:off x="163195" y="2542540"/>
            <a:ext cx="51943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成长模块在底部哦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2865120" y="1557655"/>
            <a:ext cx="51943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学籍认证成功进入实习模块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100" y="1375410"/>
            <a:ext cx="1955800" cy="3477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410" y="1290320"/>
            <a:ext cx="2039620" cy="364871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>
            <a:off x="814705" y="4124960"/>
            <a:ext cx="450215" cy="36004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691505" y="1892935"/>
            <a:ext cx="51943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实习任务的详细要求在这里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3266440" y="1892935"/>
            <a:ext cx="405130" cy="9017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59407"/>
          <p:cNvSpPr/>
          <p:nvPr/>
        </p:nvSpPr>
        <p:spPr>
          <a:xfrm>
            <a:off x="12700" y="-10318"/>
            <a:ext cx="3451225" cy="368300"/>
          </a:xfrm>
          <a:prstGeom prst="rect">
            <a:avLst/>
          </a:prstGeom>
          <a:noFill/>
          <a:ln w="12700">
            <a:noFill/>
          </a:ln>
        </p:spPr>
        <p:txBody>
          <a:bodyPr wrap="square" lIns="45720" rIns="45720" anchor="ctr">
            <a:spAutoFit/>
          </a:bodyPr>
          <a:lstStyle/>
          <a:p>
            <a:pPr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实习报名</a:t>
            </a: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自主实习</a:t>
            </a: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195" y="414655"/>
            <a:ext cx="838898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kern="1200" cap="none" spc="0" normalizeH="0" baseline="0" noProof="1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路径：</a:t>
            </a: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实习报名，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成长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zh-CN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自主安排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去报名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 </a:t>
            </a:r>
            <a:r>
              <a:rPr lang="zh-CN" altLang="en-US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填写相关岗位信息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提交岗位申请</a:t>
            </a:r>
            <a:endParaRPr kumimoji="0" lang="zh-CN" altLang="en-US" b="0" kern="1200" cap="none" spc="0" normalizeH="0" baseline="0" noProof="1">
              <a:solidFill>
                <a:srgbClr val="DF002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1431925" y="3818255"/>
            <a:ext cx="539750" cy="224790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007110" y="1757045"/>
            <a:ext cx="51943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进入实习计划进行报名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675" y="1204595"/>
            <a:ext cx="2039620" cy="3637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1285" y="1205230"/>
            <a:ext cx="2026285" cy="3637280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 flipV="1">
            <a:off x="4599940" y="2802890"/>
            <a:ext cx="601345" cy="215265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234815" y="1633855"/>
            <a:ext cx="51943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点击去报名填写岗位详情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 - 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1560</Words>
  <Application>WPS 演示</Application>
  <PresentationFormat>全屏显示(16:9)</PresentationFormat>
  <Paragraphs>228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文鼎中楷体</vt:lpstr>
      <vt:lpstr>微软雅黑</vt:lpstr>
      <vt:lpstr>文鼎中楷体</vt:lpstr>
      <vt:lpstr>Arial Unicode MS</vt:lpstr>
      <vt:lpstr>华文仿宋</vt:lpstr>
      <vt:lpstr>仿宋</vt:lpstr>
      <vt:lpstr>Office 主题</vt:lpstr>
      <vt:lpstr>3_Office 主题 - Default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王永硕</cp:lastModifiedBy>
  <cp:revision>360</cp:revision>
  <dcterms:created xsi:type="dcterms:W3CDTF">2017-01-09T09:44:00Z</dcterms:created>
  <dcterms:modified xsi:type="dcterms:W3CDTF">2020-03-20T07:57:28Z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